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96" r:id="rId3"/>
    <p:sldId id="297" r:id="rId4"/>
    <p:sldId id="298" r:id="rId5"/>
    <p:sldId id="299" r:id="rId6"/>
    <p:sldId id="300" r:id="rId7"/>
    <p:sldId id="301" r:id="rId8"/>
    <p:sldId id="31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2" r:id="rId18"/>
    <p:sldId id="313" r:id="rId19"/>
    <p:sldId id="310" r:id="rId20"/>
  </p:sldIdLst>
  <p:sldSz cx="9144000" cy="5143500" type="screen16x9"/>
  <p:notesSz cx="6858000" cy="9144000"/>
  <p:embeddedFontLst>
    <p:embeddedFont>
      <p:font typeface="Amatic" panose="02000803000000000000" pitchFamily="2" charset="0"/>
      <p:bold r:id="rId22"/>
    </p:embeddedFont>
    <p:embeddedFont>
      <p:font typeface="Amatic SC" pitchFamily="2" charset="0"/>
      <p:regular r:id="rId23"/>
      <p:bold r:id="rId24"/>
    </p:embeddedFont>
    <p:embeddedFont>
      <p:font typeface="Bahnschrift Light" panose="020B0502040204020203" pitchFamily="34" charset="0"/>
      <p:regular r:id="rId25"/>
    </p:embeddedFont>
    <p:embeddedFont>
      <p:font typeface="Candara Light" panose="020E0502030303020204" pitchFamily="34" charset="0"/>
      <p:regular r:id="rId26"/>
      <p:italic r:id="rId27"/>
    </p:embeddedFont>
    <p:embeddedFont>
      <p:font typeface="Eras Medium ITC" panose="020B0602030504020804" pitchFamily="34" charset="0"/>
      <p:regular r:id="rId28"/>
    </p:embeddedFont>
    <p:embeddedFont>
      <p:font typeface="Merriweather" panose="020B0604020202020204" charset="0"/>
      <p:regular r:id="rId29"/>
      <p:bold r:id="rId30"/>
      <p:italic r:id="rId31"/>
      <p:boldItalic r:id="rId32"/>
    </p:embeddedFont>
    <p:embeddedFont>
      <p:font typeface="Rockwell" panose="02060603020205020403" pitchFamily="18" charset="0"/>
      <p:regular r:id="rId33"/>
      <p:bold r:id="rId34"/>
      <p:italic r:id="rId35"/>
      <p:boldItalic r:id="rId36"/>
    </p:embeddedFont>
    <p:embeddedFont>
      <p:font typeface="Tw Cen MT" panose="020B0602020104020603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C83E93-524C-4244-A5A9-5EF7E8C5767E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845A563-82FB-403E-A37C-DEAC3B28100F}">
      <dgm:prSet phldrT="[Text]"/>
      <dgm:spPr/>
      <dgm:t>
        <a:bodyPr/>
        <a:lstStyle/>
        <a:p>
          <a:r>
            <a:rPr lang="en-IN" dirty="0"/>
            <a:t>Two Factor Authentication</a:t>
          </a:r>
        </a:p>
      </dgm:t>
    </dgm:pt>
    <dgm:pt modelId="{15A39BCE-955B-4264-9B94-B26EB2C23897}" type="parTrans" cxnId="{D8DAA97B-9C39-428C-A7D5-E541035E2C43}">
      <dgm:prSet/>
      <dgm:spPr/>
      <dgm:t>
        <a:bodyPr/>
        <a:lstStyle/>
        <a:p>
          <a:endParaRPr lang="en-IN"/>
        </a:p>
      </dgm:t>
    </dgm:pt>
    <dgm:pt modelId="{BA0461C1-F35A-48BB-B737-4D20CB0ABD9D}" type="sibTrans" cxnId="{D8DAA97B-9C39-428C-A7D5-E541035E2C43}">
      <dgm:prSet/>
      <dgm:spPr/>
      <dgm:t>
        <a:bodyPr/>
        <a:lstStyle/>
        <a:p>
          <a:endParaRPr lang="en-IN"/>
        </a:p>
      </dgm:t>
    </dgm:pt>
    <dgm:pt modelId="{F5E33A5C-D724-469D-8E90-DB67EED18EEC}">
      <dgm:prSet phldrT="[Text]"/>
      <dgm:spPr/>
      <dgm:t>
        <a:bodyPr/>
        <a:lstStyle/>
        <a:p>
          <a:r>
            <a:rPr lang="en-IN" dirty="0"/>
            <a:t>Cell Tower Triangulation</a:t>
          </a:r>
        </a:p>
      </dgm:t>
    </dgm:pt>
    <dgm:pt modelId="{1D1491CE-3D24-4969-8928-5DD64FA959FB}" type="parTrans" cxnId="{5CE10C1A-EA25-48AB-81B7-052CB4E24E23}">
      <dgm:prSet/>
      <dgm:spPr/>
      <dgm:t>
        <a:bodyPr/>
        <a:lstStyle/>
        <a:p>
          <a:endParaRPr lang="en-IN"/>
        </a:p>
      </dgm:t>
    </dgm:pt>
    <dgm:pt modelId="{CD15FD3E-1630-4EE5-A0A6-4E1F527A9B79}" type="sibTrans" cxnId="{5CE10C1A-EA25-48AB-81B7-052CB4E24E23}">
      <dgm:prSet/>
      <dgm:spPr/>
      <dgm:t>
        <a:bodyPr/>
        <a:lstStyle/>
        <a:p>
          <a:endParaRPr lang="en-IN"/>
        </a:p>
      </dgm:t>
    </dgm:pt>
    <dgm:pt modelId="{B5709DBA-6B04-4167-866C-063A4647DAB5}" type="pres">
      <dgm:prSet presAssocID="{8FC83E93-524C-4244-A5A9-5EF7E8C5767E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F9767646-D1F2-4B07-866A-F2865DA2D564}" type="pres">
      <dgm:prSet presAssocID="{3845A563-82FB-403E-A37C-DEAC3B28100F}" presName="horFlow" presStyleCnt="0"/>
      <dgm:spPr/>
    </dgm:pt>
    <dgm:pt modelId="{5468FEAE-9C2F-4461-B024-63F102BE3379}" type="pres">
      <dgm:prSet presAssocID="{3845A563-82FB-403E-A37C-DEAC3B28100F}" presName="bigChev" presStyleLbl="node1" presStyleIdx="0" presStyleCnt="2" custScaleX="104984" custLinFactNeighborX="-22337" custLinFactNeighborY="-62"/>
      <dgm:spPr/>
    </dgm:pt>
    <dgm:pt modelId="{12EA524B-ABA1-4776-AD44-EF49A2E46882}" type="pres">
      <dgm:prSet presAssocID="{3845A563-82FB-403E-A37C-DEAC3B28100F}" presName="vSp" presStyleCnt="0"/>
      <dgm:spPr/>
    </dgm:pt>
    <dgm:pt modelId="{4EB2FB6C-917D-4C26-859D-4F0D05A802D0}" type="pres">
      <dgm:prSet presAssocID="{F5E33A5C-D724-469D-8E90-DB67EED18EEC}" presName="horFlow" presStyleCnt="0"/>
      <dgm:spPr/>
    </dgm:pt>
    <dgm:pt modelId="{1137384F-E1E2-4A99-AF55-7BA94843024E}" type="pres">
      <dgm:prSet presAssocID="{F5E33A5C-D724-469D-8E90-DB67EED18EEC}" presName="bigChev" presStyleLbl="node1" presStyleIdx="1" presStyleCnt="2" custLinFactY="-14063" custLinFactNeighborX="68868" custLinFactNeighborY="-100000"/>
      <dgm:spPr/>
    </dgm:pt>
  </dgm:ptLst>
  <dgm:cxnLst>
    <dgm:cxn modelId="{5CE10C1A-EA25-48AB-81B7-052CB4E24E23}" srcId="{8FC83E93-524C-4244-A5A9-5EF7E8C5767E}" destId="{F5E33A5C-D724-469D-8E90-DB67EED18EEC}" srcOrd="1" destOrd="0" parTransId="{1D1491CE-3D24-4969-8928-5DD64FA959FB}" sibTransId="{CD15FD3E-1630-4EE5-A0A6-4E1F527A9B79}"/>
    <dgm:cxn modelId="{A35CA028-3090-4FC6-BE26-08C44E4FECE9}" type="presOf" srcId="{F5E33A5C-D724-469D-8E90-DB67EED18EEC}" destId="{1137384F-E1E2-4A99-AF55-7BA94843024E}" srcOrd="0" destOrd="0" presId="urn:microsoft.com/office/officeart/2005/8/layout/lProcess3"/>
    <dgm:cxn modelId="{93BB2F6C-3240-4FEF-8C5C-C2E1CCA73374}" type="presOf" srcId="{8FC83E93-524C-4244-A5A9-5EF7E8C5767E}" destId="{B5709DBA-6B04-4167-866C-063A4647DAB5}" srcOrd="0" destOrd="0" presId="urn:microsoft.com/office/officeart/2005/8/layout/lProcess3"/>
    <dgm:cxn modelId="{D8DAA97B-9C39-428C-A7D5-E541035E2C43}" srcId="{8FC83E93-524C-4244-A5A9-5EF7E8C5767E}" destId="{3845A563-82FB-403E-A37C-DEAC3B28100F}" srcOrd="0" destOrd="0" parTransId="{15A39BCE-955B-4264-9B94-B26EB2C23897}" sibTransId="{BA0461C1-F35A-48BB-B737-4D20CB0ABD9D}"/>
    <dgm:cxn modelId="{33307BDD-B011-453C-B07D-9EC89ECBE9BF}" type="presOf" srcId="{3845A563-82FB-403E-A37C-DEAC3B28100F}" destId="{5468FEAE-9C2F-4461-B024-63F102BE3379}" srcOrd="0" destOrd="0" presId="urn:microsoft.com/office/officeart/2005/8/layout/lProcess3"/>
    <dgm:cxn modelId="{54D21E75-E655-4A1D-8211-7783CC4445C1}" type="presParOf" srcId="{B5709DBA-6B04-4167-866C-063A4647DAB5}" destId="{F9767646-D1F2-4B07-866A-F2865DA2D564}" srcOrd="0" destOrd="0" presId="urn:microsoft.com/office/officeart/2005/8/layout/lProcess3"/>
    <dgm:cxn modelId="{58085685-C8E9-4A7D-89D6-6AABCDEADDDA}" type="presParOf" srcId="{F9767646-D1F2-4B07-866A-F2865DA2D564}" destId="{5468FEAE-9C2F-4461-B024-63F102BE3379}" srcOrd="0" destOrd="0" presId="urn:microsoft.com/office/officeart/2005/8/layout/lProcess3"/>
    <dgm:cxn modelId="{EACE315C-0F4B-4955-ACDC-4B2F9E8E4AA8}" type="presParOf" srcId="{B5709DBA-6B04-4167-866C-063A4647DAB5}" destId="{12EA524B-ABA1-4776-AD44-EF49A2E46882}" srcOrd="1" destOrd="0" presId="urn:microsoft.com/office/officeart/2005/8/layout/lProcess3"/>
    <dgm:cxn modelId="{E67B2A93-3DE2-4530-97CD-ADBED4C8DD54}" type="presParOf" srcId="{B5709DBA-6B04-4167-866C-063A4647DAB5}" destId="{4EB2FB6C-917D-4C26-859D-4F0D05A802D0}" srcOrd="2" destOrd="0" presId="urn:microsoft.com/office/officeart/2005/8/layout/lProcess3"/>
    <dgm:cxn modelId="{D5E460F0-BAB5-4BCE-A234-BF7B97F9AFCA}" type="presParOf" srcId="{4EB2FB6C-917D-4C26-859D-4F0D05A802D0}" destId="{1137384F-E1E2-4A99-AF55-7BA94843024E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C83E93-524C-4244-A5A9-5EF7E8C5767E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845A563-82FB-403E-A37C-DEAC3B28100F}">
      <dgm:prSet phldrT="[Text]"/>
      <dgm:spPr/>
      <dgm:t>
        <a:bodyPr/>
        <a:lstStyle/>
        <a:p>
          <a:r>
            <a:rPr lang="en-IN" dirty="0"/>
            <a:t>Two Factor Authentication</a:t>
          </a:r>
        </a:p>
      </dgm:t>
    </dgm:pt>
    <dgm:pt modelId="{15A39BCE-955B-4264-9B94-B26EB2C23897}" type="parTrans" cxnId="{D8DAA97B-9C39-428C-A7D5-E541035E2C43}">
      <dgm:prSet/>
      <dgm:spPr/>
      <dgm:t>
        <a:bodyPr/>
        <a:lstStyle/>
        <a:p>
          <a:endParaRPr lang="en-IN"/>
        </a:p>
      </dgm:t>
    </dgm:pt>
    <dgm:pt modelId="{BA0461C1-F35A-48BB-B737-4D20CB0ABD9D}" type="sibTrans" cxnId="{D8DAA97B-9C39-428C-A7D5-E541035E2C43}">
      <dgm:prSet/>
      <dgm:spPr/>
      <dgm:t>
        <a:bodyPr/>
        <a:lstStyle/>
        <a:p>
          <a:endParaRPr lang="en-IN"/>
        </a:p>
      </dgm:t>
    </dgm:pt>
    <dgm:pt modelId="{F5E33A5C-D724-469D-8E90-DB67EED18EEC}">
      <dgm:prSet phldrT="[Text]"/>
      <dgm:spPr/>
      <dgm:t>
        <a:bodyPr/>
        <a:lstStyle/>
        <a:p>
          <a:r>
            <a:rPr lang="en-IN" dirty="0"/>
            <a:t>Cell Tower Triangulation</a:t>
          </a:r>
        </a:p>
      </dgm:t>
    </dgm:pt>
    <dgm:pt modelId="{1D1491CE-3D24-4969-8928-5DD64FA959FB}" type="parTrans" cxnId="{5CE10C1A-EA25-48AB-81B7-052CB4E24E23}">
      <dgm:prSet/>
      <dgm:spPr/>
      <dgm:t>
        <a:bodyPr/>
        <a:lstStyle/>
        <a:p>
          <a:endParaRPr lang="en-IN"/>
        </a:p>
      </dgm:t>
    </dgm:pt>
    <dgm:pt modelId="{CD15FD3E-1630-4EE5-A0A6-4E1F527A9B79}" type="sibTrans" cxnId="{5CE10C1A-EA25-48AB-81B7-052CB4E24E23}">
      <dgm:prSet/>
      <dgm:spPr/>
      <dgm:t>
        <a:bodyPr/>
        <a:lstStyle/>
        <a:p>
          <a:endParaRPr lang="en-IN"/>
        </a:p>
      </dgm:t>
    </dgm:pt>
    <dgm:pt modelId="{B5709DBA-6B04-4167-866C-063A4647DAB5}" type="pres">
      <dgm:prSet presAssocID="{8FC83E93-524C-4244-A5A9-5EF7E8C5767E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F9767646-D1F2-4B07-866A-F2865DA2D564}" type="pres">
      <dgm:prSet presAssocID="{3845A563-82FB-403E-A37C-DEAC3B28100F}" presName="horFlow" presStyleCnt="0"/>
      <dgm:spPr/>
    </dgm:pt>
    <dgm:pt modelId="{5468FEAE-9C2F-4461-B024-63F102BE3379}" type="pres">
      <dgm:prSet presAssocID="{3845A563-82FB-403E-A37C-DEAC3B28100F}" presName="bigChev" presStyleLbl="node1" presStyleIdx="0" presStyleCnt="2" custScaleX="104984" custLinFactNeighborX="-22337" custLinFactNeighborY="-62"/>
      <dgm:spPr/>
    </dgm:pt>
    <dgm:pt modelId="{12EA524B-ABA1-4776-AD44-EF49A2E46882}" type="pres">
      <dgm:prSet presAssocID="{3845A563-82FB-403E-A37C-DEAC3B28100F}" presName="vSp" presStyleCnt="0"/>
      <dgm:spPr/>
    </dgm:pt>
    <dgm:pt modelId="{4EB2FB6C-917D-4C26-859D-4F0D05A802D0}" type="pres">
      <dgm:prSet presAssocID="{F5E33A5C-D724-469D-8E90-DB67EED18EEC}" presName="horFlow" presStyleCnt="0"/>
      <dgm:spPr/>
    </dgm:pt>
    <dgm:pt modelId="{1137384F-E1E2-4A99-AF55-7BA94843024E}" type="pres">
      <dgm:prSet presAssocID="{F5E33A5C-D724-469D-8E90-DB67EED18EEC}" presName="bigChev" presStyleLbl="node1" presStyleIdx="1" presStyleCnt="2" custLinFactY="-14063" custLinFactNeighborX="68868" custLinFactNeighborY="-100000"/>
      <dgm:spPr/>
    </dgm:pt>
  </dgm:ptLst>
  <dgm:cxnLst>
    <dgm:cxn modelId="{5CE10C1A-EA25-48AB-81B7-052CB4E24E23}" srcId="{8FC83E93-524C-4244-A5A9-5EF7E8C5767E}" destId="{F5E33A5C-D724-469D-8E90-DB67EED18EEC}" srcOrd="1" destOrd="0" parTransId="{1D1491CE-3D24-4969-8928-5DD64FA959FB}" sibTransId="{CD15FD3E-1630-4EE5-A0A6-4E1F527A9B79}"/>
    <dgm:cxn modelId="{A35CA028-3090-4FC6-BE26-08C44E4FECE9}" type="presOf" srcId="{F5E33A5C-D724-469D-8E90-DB67EED18EEC}" destId="{1137384F-E1E2-4A99-AF55-7BA94843024E}" srcOrd="0" destOrd="0" presId="urn:microsoft.com/office/officeart/2005/8/layout/lProcess3"/>
    <dgm:cxn modelId="{93BB2F6C-3240-4FEF-8C5C-C2E1CCA73374}" type="presOf" srcId="{8FC83E93-524C-4244-A5A9-5EF7E8C5767E}" destId="{B5709DBA-6B04-4167-866C-063A4647DAB5}" srcOrd="0" destOrd="0" presId="urn:microsoft.com/office/officeart/2005/8/layout/lProcess3"/>
    <dgm:cxn modelId="{D8DAA97B-9C39-428C-A7D5-E541035E2C43}" srcId="{8FC83E93-524C-4244-A5A9-5EF7E8C5767E}" destId="{3845A563-82FB-403E-A37C-DEAC3B28100F}" srcOrd="0" destOrd="0" parTransId="{15A39BCE-955B-4264-9B94-B26EB2C23897}" sibTransId="{BA0461C1-F35A-48BB-B737-4D20CB0ABD9D}"/>
    <dgm:cxn modelId="{33307BDD-B011-453C-B07D-9EC89ECBE9BF}" type="presOf" srcId="{3845A563-82FB-403E-A37C-DEAC3B28100F}" destId="{5468FEAE-9C2F-4461-B024-63F102BE3379}" srcOrd="0" destOrd="0" presId="urn:microsoft.com/office/officeart/2005/8/layout/lProcess3"/>
    <dgm:cxn modelId="{54D21E75-E655-4A1D-8211-7783CC4445C1}" type="presParOf" srcId="{B5709DBA-6B04-4167-866C-063A4647DAB5}" destId="{F9767646-D1F2-4B07-866A-F2865DA2D564}" srcOrd="0" destOrd="0" presId="urn:microsoft.com/office/officeart/2005/8/layout/lProcess3"/>
    <dgm:cxn modelId="{58085685-C8E9-4A7D-89D6-6AABCDEADDDA}" type="presParOf" srcId="{F9767646-D1F2-4B07-866A-F2865DA2D564}" destId="{5468FEAE-9C2F-4461-B024-63F102BE3379}" srcOrd="0" destOrd="0" presId="urn:microsoft.com/office/officeart/2005/8/layout/lProcess3"/>
    <dgm:cxn modelId="{EACE315C-0F4B-4955-ACDC-4B2F9E8E4AA8}" type="presParOf" srcId="{B5709DBA-6B04-4167-866C-063A4647DAB5}" destId="{12EA524B-ABA1-4776-AD44-EF49A2E46882}" srcOrd="1" destOrd="0" presId="urn:microsoft.com/office/officeart/2005/8/layout/lProcess3"/>
    <dgm:cxn modelId="{E67B2A93-3DE2-4530-97CD-ADBED4C8DD54}" type="presParOf" srcId="{B5709DBA-6B04-4167-866C-063A4647DAB5}" destId="{4EB2FB6C-917D-4C26-859D-4F0D05A802D0}" srcOrd="2" destOrd="0" presId="urn:microsoft.com/office/officeart/2005/8/layout/lProcess3"/>
    <dgm:cxn modelId="{D5E460F0-BAB5-4BCE-A234-BF7B97F9AFCA}" type="presParOf" srcId="{4EB2FB6C-917D-4C26-859D-4F0D05A802D0}" destId="{1137384F-E1E2-4A99-AF55-7BA94843024E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68FEAE-9C2F-4461-B024-63F102BE3379}">
      <dsp:nvSpPr>
        <dsp:cNvPr id="0" name=""/>
        <dsp:cNvSpPr/>
      </dsp:nvSpPr>
      <dsp:spPr>
        <a:xfrm>
          <a:off x="921543" y="6"/>
          <a:ext cx="3357564" cy="127926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15875" rIns="0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Two Factor Authentication</a:t>
          </a:r>
        </a:p>
      </dsp:txBody>
      <dsp:txXfrm>
        <a:off x="1561177" y="6"/>
        <a:ext cx="2078297" cy="1279267"/>
      </dsp:txXfrm>
    </dsp:sp>
    <dsp:sp modelId="{1137384F-E1E2-4A99-AF55-7BA94843024E}">
      <dsp:nvSpPr>
        <dsp:cNvPr id="0" name=""/>
        <dsp:cNvSpPr/>
      </dsp:nvSpPr>
      <dsp:spPr>
        <a:xfrm>
          <a:off x="3431232" y="0"/>
          <a:ext cx="3198167" cy="127926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15875" rIns="0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Cell Tower Triangulation</a:t>
          </a:r>
        </a:p>
      </dsp:txBody>
      <dsp:txXfrm>
        <a:off x="4070866" y="0"/>
        <a:ext cx="1918900" cy="12792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68FEAE-9C2F-4461-B024-63F102BE3379}">
      <dsp:nvSpPr>
        <dsp:cNvPr id="0" name=""/>
        <dsp:cNvSpPr/>
      </dsp:nvSpPr>
      <dsp:spPr>
        <a:xfrm>
          <a:off x="921543" y="6"/>
          <a:ext cx="3357564" cy="127926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15875" rIns="0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Two Factor Authentication</a:t>
          </a:r>
        </a:p>
      </dsp:txBody>
      <dsp:txXfrm>
        <a:off x="1561177" y="6"/>
        <a:ext cx="2078297" cy="1279267"/>
      </dsp:txXfrm>
    </dsp:sp>
    <dsp:sp modelId="{1137384F-E1E2-4A99-AF55-7BA94843024E}">
      <dsp:nvSpPr>
        <dsp:cNvPr id="0" name=""/>
        <dsp:cNvSpPr/>
      </dsp:nvSpPr>
      <dsp:spPr>
        <a:xfrm>
          <a:off x="3431232" y="0"/>
          <a:ext cx="3198167" cy="127926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15875" rIns="0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Cell Tower Triangulation</a:t>
          </a:r>
        </a:p>
      </dsp:txBody>
      <dsp:txXfrm>
        <a:off x="4070866" y="0"/>
        <a:ext cx="1918900" cy="12792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3949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 i="1">
                <a:solidFill>
                  <a:schemeClr val="accen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>
                <a:solidFill>
                  <a:schemeClr val="accen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>
                <a:solidFill>
                  <a:schemeClr val="accen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3" name="Google Shape;483;p4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484" name="Google Shape;484;p4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488" name="Google Shape;488;p4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509" name="Google Shape;509;p4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4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516" name="Google Shape;516;p4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30" name="Google Shape;530;p4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548" name="Google Shape;548;p4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p11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665" name="Google Shape;1665;p11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8" name="Google Shape;1668;p11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11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670" name="Google Shape;1670;p11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11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680" name="Google Shape;1680;p11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11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695" name="Google Shape;1695;p11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11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699" name="Google Shape;1699;p11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1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1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1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1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1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1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1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1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1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1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1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1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1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1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1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1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1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1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1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1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1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1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1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1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1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1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1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1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1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1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1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1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1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1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1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1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1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1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1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1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1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1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1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1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1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1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1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1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1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1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1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1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1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1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1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1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1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1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11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759" name="Google Shape;1759;p11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1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1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1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1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1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1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1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1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1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1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1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1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1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1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4" name="Google Shape;1774;p1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7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microsoft.com/office/2017/06/relationships/model3d" Target="../media/model3d1.glb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FE7E11-669D-7E0E-A55C-798FCB4830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898" y="1510519"/>
            <a:ext cx="3546203" cy="212246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08B859D5-BE3D-57D0-89D1-57D59D392C37}"/>
              </a:ext>
            </a:extLst>
          </p:cNvPr>
          <p:cNvSpPr/>
          <p:nvPr/>
        </p:nvSpPr>
        <p:spPr>
          <a:xfrm>
            <a:off x="2293143" y="1360883"/>
            <a:ext cx="4557712" cy="2421731"/>
          </a:xfrm>
          <a:prstGeom prst="frame">
            <a:avLst>
              <a:gd name="adj1" fmla="val 369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11760-6798-EED7-8776-014FEA4C0648}"/>
              </a:ext>
            </a:extLst>
          </p:cNvPr>
          <p:cNvSpPr/>
          <p:nvPr/>
        </p:nvSpPr>
        <p:spPr>
          <a:xfrm>
            <a:off x="6468666" y="3218642"/>
            <a:ext cx="525066" cy="5639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694805-92B7-772E-6FF2-2A78A6246C26}"/>
              </a:ext>
            </a:extLst>
          </p:cNvPr>
          <p:cNvSpPr/>
          <p:nvPr/>
        </p:nvSpPr>
        <p:spPr>
          <a:xfrm>
            <a:off x="2293143" y="1360883"/>
            <a:ext cx="505755" cy="5322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DCE890-0015-D6CC-D57C-578ED10B6E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C080C0-3681-7437-8CDB-4DC0816E408B}"/>
              </a:ext>
            </a:extLst>
          </p:cNvPr>
          <p:cNvSpPr txBox="1"/>
          <p:nvPr/>
        </p:nvSpPr>
        <p:spPr>
          <a:xfrm>
            <a:off x="0" y="321600"/>
            <a:ext cx="9143800" cy="707886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  <a:effectLst>
            <a:outerShdw blurRad="63500" dir="25800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</a:rPr>
              <a:t>      Supervisor Section</a:t>
            </a:r>
            <a:endParaRPr lang="en-IN" sz="4000" dirty="0">
              <a:solidFill>
                <a:schemeClr val="bg1">
                  <a:lumMod val="95000"/>
                </a:schemeClr>
              </a:solidFill>
              <a:latin typeface="Rockwell" panose="020606030202050204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DD5596-348F-C8B9-72D0-FD2DFC448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0653" y="749195"/>
            <a:ext cx="1948859" cy="392540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653344" lon="21404447" rev="21550889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3AE2F5-A68F-7CBE-D2B0-9562609F0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500" y="1257220"/>
            <a:ext cx="1841738" cy="37307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39700" dir="738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20356076" lon="20128255" rev="636444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6A541D-CACA-FC6A-ABAA-A4C08BF46C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2927" y="1164360"/>
            <a:ext cx="1919813" cy="39164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14300" dir="636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20289471" lon="1437322" rev="21122243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F20760-A5C4-4DE4-6108-E9D15CBAC509}"/>
              </a:ext>
            </a:extLst>
          </p:cNvPr>
          <p:cNvSpPr txBox="1"/>
          <p:nvPr/>
        </p:nvSpPr>
        <p:spPr>
          <a:xfrm>
            <a:off x="9470020" y="355663"/>
            <a:ext cx="9143800" cy="707886"/>
          </a:xfrm>
          <a:prstGeom prst="rect">
            <a:avLst/>
          </a:prstGeom>
          <a:solidFill>
            <a:schemeClr val="tx2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 Personnel Section</a:t>
            </a:r>
            <a:endParaRPr lang="en-IN" sz="4000" dirty="0">
              <a:solidFill>
                <a:schemeClr val="tx1"/>
              </a:solidFill>
              <a:latin typeface="Rockwell" panose="02060603020205020403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2A766E-D20E-F7F0-0583-6ECC74EB0B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826286">
            <a:off x="2997581" y="5552835"/>
            <a:ext cx="2147476" cy="430103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85887A-D771-1BFD-11A1-E97B73553E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796578">
            <a:off x="6161458" y="5631927"/>
            <a:ext cx="2058580" cy="424138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5A75C6-A584-DF3E-B39D-2030852231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810812">
            <a:off x="9059837" y="5235388"/>
            <a:ext cx="2146484" cy="432345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1667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B1A674-F1E5-F29D-A847-DC5D2757B1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58727E-A4BE-552E-6621-65EB21C4FEFE}"/>
              </a:ext>
            </a:extLst>
          </p:cNvPr>
          <p:cNvSpPr txBox="1"/>
          <p:nvPr/>
        </p:nvSpPr>
        <p:spPr>
          <a:xfrm>
            <a:off x="0" y="321600"/>
            <a:ext cx="9143800" cy="707886"/>
          </a:xfrm>
          <a:prstGeom prst="rect">
            <a:avLst/>
          </a:prstGeom>
          <a:solidFill>
            <a:schemeClr val="tx2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 Personnel Section</a:t>
            </a:r>
            <a:endParaRPr lang="en-IN" sz="4000" dirty="0">
              <a:solidFill>
                <a:schemeClr val="tx1"/>
              </a:solidFill>
              <a:latin typeface="Rockwell" panose="02060603020205020403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9DF989-C3EA-D447-ADCF-55543F491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826286">
            <a:off x="989696" y="1490120"/>
            <a:ext cx="2147476" cy="430103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2B504B-7204-A329-481B-684C94D7128C}"/>
              </a:ext>
            </a:extLst>
          </p:cNvPr>
          <p:cNvSpPr txBox="1"/>
          <p:nvPr/>
        </p:nvSpPr>
        <p:spPr>
          <a:xfrm rot="19857039">
            <a:off x="-68923" y="1507858"/>
            <a:ext cx="2050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50000"/>
                  </a:schemeClr>
                </a:solidFill>
                <a:highlight>
                  <a:srgbClr val="C0C0C0"/>
                </a:highlight>
                <a:latin typeface="Bahnschrift Light" panose="020B0502040204020203" pitchFamily="34" charset="0"/>
              </a:rPr>
              <a:t>Assigned Event Details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BFA14A-680E-2AEE-E850-586D33C17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96578">
            <a:off x="4016543" y="1519949"/>
            <a:ext cx="2058580" cy="424138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767F0BB-A773-3238-7A16-7B47E0C99F26}"/>
              </a:ext>
            </a:extLst>
          </p:cNvPr>
          <p:cNvSpPr txBox="1"/>
          <p:nvPr/>
        </p:nvSpPr>
        <p:spPr>
          <a:xfrm rot="19857039">
            <a:off x="2770136" y="1507859"/>
            <a:ext cx="2050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50000"/>
                  </a:schemeClr>
                </a:solidFill>
                <a:highlight>
                  <a:srgbClr val="C0C0C0"/>
                </a:highlight>
                <a:latin typeface="Bahnschrift Light" panose="020B0502040204020203" pitchFamily="34" charset="0"/>
              </a:rPr>
              <a:t>Personnel’s Dashboard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5DCCD1-A4D2-A826-94A5-C138D2003BFD}"/>
              </a:ext>
            </a:extLst>
          </p:cNvPr>
          <p:cNvSpPr txBox="1"/>
          <p:nvPr/>
        </p:nvSpPr>
        <p:spPr>
          <a:xfrm rot="19857039">
            <a:off x="5794433" y="1507857"/>
            <a:ext cx="20501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tx1">
                    <a:lumMod val="50000"/>
                  </a:schemeClr>
                </a:solidFill>
                <a:highlight>
                  <a:srgbClr val="C0C0C0"/>
                </a:highlight>
                <a:latin typeface="Bahnschrift Light" panose="020B0502040204020203" pitchFamily="34" charset="0"/>
              </a:rPr>
              <a:t>Upcoming Event list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95BF1A5-7EB3-3B4C-3C93-48872F9F7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810812">
            <a:off x="6941670" y="1463439"/>
            <a:ext cx="2146484" cy="432345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64F147F-B949-1B96-7CFC-7128DE2C4868}"/>
              </a:ext>
            </a:extLst>
          </p:cNvPr>
          <p:cNvSpPr txBox="1"/>
          <p:nvPr/>
        </p:nvSpPr>
        <p:spPr>
          <a:xfrm>
            <a:off x="-9699808" y="321600"/>
            <a:ext cx="9143800" cy="707886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 2 loopholes remaining….</a:t>
            </a:r>
            <a:endParaRPr lang="en-IN" sz="4000" dirty="0">
              <a:solidFill>
                <a:schemeClr val="tx1"/>
              </a:solidFill>
              <a:latin typeface="Rockwell" panose="02060603020205020403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CB9A7E-76ED-8B4D-1413-C2E41A0331F3}"/>
              </a:ext>
            </a:extLst>
          </p:cNvPr>
          <p:cNvSpPr txBox="1"/>
          <p:nvPr/>
        </p:nvSpPr>
        <p:spPr>
          <a:xfrm>
            <a:off x="-6070860" y="1661745"/>
            <a:ext cx="5822848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What if the smartphone is left in the area and the personnel leaves?</a:t>
            </a:r>
          </a:p>
          <a:p>
            <a:pPr marL="0" indent="0">
              <a:buNone/>
            </a:pPr>
            <a:endParaRPr lang="en-US" dirty="0">
              <a:latin typeface="Bahnschrift Light" panose="020B0502040204020203" pitchFamily="34" charset="0"/>
            </a:endParaRPr>
          </a:p>
          <a:p>
            <a:pPr marL="0" indent="0">
              <a:buNone/>
            </a:pPr>
            <a:endParaRPr lang="en-US" dirty="0">
              <a:latin typeface="Bahnschrift Light" panose="020B05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38F22AD-FF55-41D0-DC5D-9AF352CB56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37855" y="2571750"/>
            <a:ext cx="1296356" cy="130852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1086E18-EB75-37DD-112D-7AAFF0E0A3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79825" y="2823934"/>
            <a:ext cx="349379" cy="35265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C18F6C1-A6AE-97A0-F2A8-E1517C844F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-3318372" y="3067665"/>
            <a:ext cx="498047" cy="4980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FBCA0FA-9037-C2CE-A153-8E4A6CF4F2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821536" flipH="1">
            <a:off x="9761909" y="2780157"/>
            <a:ext cx="1039152" cy="103915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DF54EE8-BFAA-20F3-47BA-6345226CB9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72702" y="3004201"/>
            <a:ext cx="615553" cy="61555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3BEBB88-9AAA-9D12-CB06-943ACA4F25BA}"/>
              </a:ext>
            </a:extLst>
          </p:cNvPr>
          <p:cNvSpPr txBox="1"/>
          <p:nvPr/>
        </p:nvSpPr>
        <p:spPr>
          <a:xfrm>
            <a:off x="9878541" y="4057619"/>
            <a:ext cx="5715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Bahnschrift Light" panose="020B0502040204020203" pitchFamily="34" charset="0"/>
              </a:rPr>
              <a:t>What if the smartphone runs out of charge?</a:t>
            </a:r>
            <a:endParaRPr lang="en-IN" sz="2000" dirty="0">
              <a:latin typeface="Bahnschrift Light" panose="020B0502040204020203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5814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74102C-03F9-98D7-7AEA-F4DC0DB2A6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B338AF-2D61-F20C-02F7-641E68B25827}"/>
              </a:ext>
            </a:extLst>
          </p:cNvPr>
          <p:cNvSpPr txBox="1"/>
          <p:nvPr/>
        </p:nvSpPr>
        <p:spPr>
          <a:xfrm>
            <a:off x="877990" y="1402199"/>
            <a:ext cx="5822848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What if the smartphone is left in the area and the personnel leaves?</a:t>
            </a:r>
          </a:p>
          <a:p>
            <a:pPr marL="0" indent="0">
              <a:buNone/>
            </a:pPr>
            <a:endParaRPr lang="en-US" dirty="0">
              <a:latin typeface="Bahnschrift Light" panose="020B0502040204020203" pitchFamily="34" charset="0"/>
            </a:endParaRPr>
          </a:p>
          <a:p>
            <a:pPr marL="0" indent="0">
              <a:buNone/>
            </a:pPr>
            <a:endParaRPr lang="en-US" dirty="0">
              <a:latin typeface="Bahnschrift Ligh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55DF85-13AC-0529-8D4F-C7A58A46D0E7}"/>
              </a:ext>
            </a:extLst>
          </p:cNvPr>
          <p:cNvSpPr txBox="1"/>
          <p:nvPr/>
        </p:nvSpPr>
        <p:spPr>
          <a:xfrm>
            <a:off x="2436020" y="3788692"/>
            <a:ext cx="5715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Bahnschrift Light" panose="020B0502040204020203" pitchFamily="34" charset="0"/>
              </a:rPr>
              <a:t>What if the smartphone runs out of charge?</a:t>
            </a:r>
            <a:endParaRPr lang="en-IN" sz="2000" dirty="0">
              <a:latin typeface="Bahnschrift Light" panose="020B0502040204020203" pitchFamily="34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7D52DB-D5FD-4F27-E384-9C9502137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664" y="2166932"/>
            <a:ext cx="1296356" cy="130852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EBE21F-7C9C-DDA6-F73C-47E7E09D6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21536" flipH="1">
            <a:off x="4831094" y="2641318"/>
            <a:ext cx="1039152" cy="10391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E523F0-D531-8AC5-6A5E-5E1B624CAA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694" y="2419116"/>
            <a:ext cx="349379" cy="35265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DB71AD-4628-110B-A66D-87B0364E16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1887" y="2865362"/>
            <a:ext cx="615553" cy="6155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D6C777-9415-E2C3-D956-42B5BCC5F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659147" y="2662847"/>
            <a:ext cx="498047" cy="4980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AB0D895-B95D-C653-19DD-AC277E3EF9A5}"/>
              </a:ext>
            </a:extLst>
          </p:cNvPr>
          <p:cNvSpPr txBox="1"/>
          <p:nvPr/>
        </p:nvSpPr>
        <p:spPr>
          <a:xfrm>
            <a:off x="0" y="321600"/>
            <a:ext cx="9143800" cy="707886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 2 loopholes remaining….</a:t>
            </a:r>
            <a:endParaRPr lang="en-IN" sz="4000" dirty="0">
              <a:solidFill>
                <a:schemeClr val="tx1"/>
              </a:solidFill>
              <a:latin typeface="Rockwell" panose="02060603020205020403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>
                <a:extLst>
                  <a:ext uri="{FF2B5EF4-FFF2-40B4-BE49-F238E27FC236}">
                    <a16:creationId xmlns:a16="http://schemas.microsoft.com/office/drawing/2014/main" id="{E7AD6352-2318-E022-3977-F73C487C7A4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96289979"/>
                  </p:ext>
                </p:extLst>
              </p:nvPr>
            </p:nvGraphicFramePr>
            <p:xfrm>
              <a:off x="-2786309" y="1207159"/>
              <a:ext cx="2406369" cy="3129230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406369" cy="3129230"/>
                    </a:xfrm>
                    <a:prstGeom prst="rect">
                      <a:avLst/>
                    </a:prstGeom>
                  </am3d:spPr>
                  <am3d:camera>
                    <am3d:pos x="0" y="0" z="62026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147" d="1000000"/>
                    <am3d:preTrans dx="10276593" dy="-1849189" dz="8647062"/>
                    <am3d:scale>
                      <am3d:sx n="1000000" d="1000000"/>
                      <am3d:sy n="1000000" d="1000000"/>
                      <am3d:sz n="1000000" d="1000000"/>
                    </am3d:scale>
                    <am3d:rot ax="-89037" ay="2212642" az="-53436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0042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>
                <a:extLst>
                  <a:ext uri="{FF2B5EF4-FFF2-40B4-BE49-F238E27FC236}">
                    <a16:creationId xmlns:a16="http://schemas.microsoft.com/office/drawing/2014/main" id="{E7AD6352-2318-E022-3977-F73C487C7A4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2786309" y="1207159"/>
                <a:ext cx="2406369" cy="312923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1C3E35E8-BD0E-8528-1064-93ED23F6C1F1}"/>
              </a:ext>
            </a:extLst>
          </p:cNvPr>
          <p:cNvSpPr/>
          <p:nvPr/>
        </p:nvSpPr>
        <p:spPr>
          <a:xfrm>
            <a:off x="9724042" y="1083783"/>
            <a:ext cx="3233228" cy="156966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0A2E95-84BD-2B09-F18C-FA87D2792814}"/>
              </a:ext>
            </a:extLst>
          </p:cNvPr>
          <p:cNvSpPr/>
          <p:nvPr/>
        </p:nvSpPr>
        <p:spPr>
          <a:xfrm>
            <a:off x="10040449" y="1402199"/>
            <a:ext cx="3233228" cy="156966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330BE8-A2E0-AAD6-A506-9E43A204F208}"/>
              </a:ext>
            </a:extLst>
          </p:cNvPr>
          <p:cNvSpPr txBox="1"/>
          <p:nvPr/>
        </p:nvSpPr>
        <p:spPr>
          <a:xfrm>
            <a:off x="10864394" y="1382102"/>
            <a:ext cx="31131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Rockwell" panose="02060603020205020403" pitchFamily="18" charset="0"/>
              </a:rPr>
              <a:t>Wearable Band</a:t>
            </a:r>
            <a:endParaRPr lang="en-IN" sz="48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latin typeface="Rockwell" panose="02060603020205020403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671C86-BECD-4268-6A70-79658392CF69}"/>
              </a:ext>
            </a:extLst>
          </p:cNvPr>
          <p:cNvSpPr/>
          <p:nvPr/>
        </p:nvSpPr>
        <p:spPr>
          <a:xfrm>
            <a:off x="9756373" y="3497588"/>
            <a:ext cx="5329237" cy="83099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67CE99-9D9B-53DE-4A4F-641AF4129C53}"/>
              </a:ext>
            </a:extLst>
          </p:cNvPr>
          <p:cNvSpPr txBox="1"/>
          <p:nvPr/>
        </p:nvSpPr>
        <p:spPr>
          <a:xfrm>
            <a:off x="10255697" y="3451421"/>
            <a:ext cx="3721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2"/>
                </a:solidFill>
                <a:latin typeface="Bahnschrift Light" panose="020B0502040204020203" pitchFamily="34" charset="0"/>
              </a:rPr>
              <a:t>Wearable solution which works on Bluetooth LE and NFC.</a:t>
            </a:r>
          </a:p>
          <a:p>
            <a:r>
              <a:rPr lang="en-IN" sz="1800" dirty="0">
                <a:solidFill>
                  <a:schemeClr val="tx2"/>
                </a:solidFill>
                <a:latin typeface="Bahnschrift Light" panose="020B0502040204020203" pitchFamily="34" charset="0"/>
              </a:rPr>
              <a:t>Integrated Solar Cells.</a:t>
            </a:r>
          </a:p>
        </p:txBody>
      </p:sp>
    </p:spTree>
    <p:extLst>
      <p:ext uri="{BB962C8B-B14F-4D97-AF65-F5344CB8AC3E}">
        <p14:creationId xmlns:p14="http://schemas.microsoft.com/office/powerpoint/2010/main" val="2641852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2D0164-E8AA-F9F4-598D-63601C0F8C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9FAB29-71AC-1F2F-6505-FF22AE3058E6}"/>
              </a:ext>
            </a:extLst>
          </p:cNvPr>
          <p:cNvSpPr txBox="1"/>
          <p:nvPr/>
        </p:nvSpPr>
        <p:spPr>
          <a:xfrm>
            <a:off x="4394146" y="1226625"/>
            <a:ext cx="31131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Rockwell" panose="02060603020205020403" pitchFamily="18" charset="0"/>
              </a:rPr>
              <a:t>Wearable Band</a:t>
            </a:r>
            <a:endParaRPr lang="en-IN" sz="48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latin typeface="Rockwell" panose="020606030202050204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D3925B-B7CC-78C5-F51C-AABA96D0C45F}"/>
              </a:ext>
            </a:extLst>
          </p:cNvPr>
          <p:cNvSpPr txBox="1"/>
          <p:nvPr/>
        </p:nvSpPr>
        <p:spPr>
          <a:xfrm>
            <a:off x="4443413" y="3007519"/>
            <a:ext cx="37218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2"/>
                </a:solidFill>
                <a:latin typeface="Bahnschrift Light" panose="020B0502040204020203" pitchFamily="34" charset="0"/>
              </a:rPr>
              <a:t>Wearable solution which works on Bluetooth LE and NFC.</a:t>
            </a:r>
          </a:p>
          <a:p>
            <a:r>
              <a:rPr lang="en-IN" sz="1800" dirty="0">
                <a:solidFill>
                  <a:schemeClr val="tx2"/>
                </a:solidFill>
                <a:latin typeface="Bahnschrift Light" panose="020B0502040204020203" pitchFamily="34" charset="0"/>
              </a:rPr>
              <a:t>Integrated Solar Cells.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001DAD-A71D-3561-8A17-8FAD1658F541}"/>
              </a:ext>
            </a:extLst>
          </p:cNvPr>
          <p:cNvSpPr/>
          <p:nvPr/>
        </p:nvSpPr>
        <p:spPr>
          <a:xfrm>
            <a:off x="4394146" y="2961352"/>
            <a:ext cx="5329237" cy="9967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>
                <a:extLst>
                  <a:ext uri="{FF2B5EF4-FFF2-40B4-BE49-F238E27FC236}">
                    <a16:creationId xmlns:a16="http://schemas.microsoft.com/office/drawing/2014/main" id="{87C46BB8-251E-DF9A-A31C-C776F9ABC6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7489642"/>
                  </p:ext>
                </p:extLst>
              </p:nvPr>
            </p:nvGraphicFramePr>
            <p:xfrm>
              <a:off x="1362203" y="1226625"/>
              <a:ext cx="2330278" cy="312923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30278" cy="3129231"/>
                    </a:xfrm>
                    <a:prstGeom prst="rect">
                      <a:avLst/>
                    </a:prstGeom>
                  </am3d:spPr>
                  <am3d:camera>
                    <am3d:pos x="0" y="0" z="62026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147" d="1000000"/>
                    <am3d:preTrans dx="10276593" dy="-1849189" dz="8647062"/>
                    <am3d:scale>
                      <am3d:sx n="1000000" d="1000000"/>
                      <am3d:sy n="1000000" d="1000000"/>
                      <am3d:sz n="1000000" d="1000000"/>
                    </am3d:scale>
                    <am3d:rot ax="-54912" ay="-1957372" az="2961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042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>
                <a:extLst>
                  <a:ext uri="{FF2B5EF4-FFF2-40B4-BE49-F238E27FC236}">
                    <a16:creationId xmlns:a16="http://schemas.microsoft.com/office/drawing/2014/main" id="{87C46BB8-251E-DF9A-A31C-C776F9ABC6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2203" y="1226625"/>
                <a:ext cx="2330278" cy="3129231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4FF95027-2C51-008D-F0D3-0A5A2F2161B7}"/>
              </a:ext>
            </a:extLst>
          </p:cNvPr>
          <p:cNvSpPr/>
          <p:nvPr/>
        </p:nvSpPr>
        <p:spPr>
          <a:xfrm>
            <a:off x="4230787" y="1185358"/>
            <a:ext cx="3233228" cy="156966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6CDA0-269D-D3F3-AE6A-DD973233CAA4}"/>
              </a:ext>
            </a:extLst>
          </p:cNvPr>
          <p:cNvSpPr/>
          <p:nvPr/>
        </p:nvSpPr>
        <p:spPr>
          <a:xfrm>
            <a:off x="4334130" y="1267892"/>
            <a:ext cx="3233228" cy="156966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2217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37" presetClass="emph" presetSubtype="128" accel="10000" decel="9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AA440F-0BC7-CC68-C5B8-A9E81A447E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C3CA0188-3685-2F65-E628-D8BD734A372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29203122"/>
                  </p:ext>
                </p:extLst>
              </p:nvPr>
            </p:nvGraphicFramePr>
            <p:xfrm>
              <a:off x="5517496" y="733663"/>
              <a:ext cx="2349302" cy="307216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49302" cy="3072163"/>
                    </a:xfrm>
                    <a:prstGeom prst="rect">
                      <a:avLst/>
                    </a:prstGeom>
                  </am3d:spPr>
                  <am3d:camera>
                    <am3d:pos x="0" y="0" z="62026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147" d="1000000"/>
                    <am3d:preTrans dx="10276593" dy="-1849189" dz="8647062"/>
                    <am3d:scale>
                      <am3d:sx n="1000000" d="1000000"/>
                      <am3d:sy n="1000000" d="1000000"/>
                      <am3d:sz n="1000000" d="1000000"/>
                    </am3d:scale>
                    <am3d:rot ax="-1338674" ay="-1927628" az="73864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042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C3CA0188-3685-2F65-E628-D8BD734A37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7496" y="733663"/>
                <a:ext cx="2349302" cy="3072163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9CDFA7C-3035-D84A-BF49-1A98841B6520}"/>
              </a:ext>
            </a:extLst>
          </p:cNvPr>
          <p:cNvSpPr txBox="1"/>
          <p:nvPr/>
        </p:nvSpPr>
        <p:spPr>
          <a:xfrm>
            <a:off x="1000125" y="800100"/>
            <a:ext cx="3879056" cy="147732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tx1"/>
                </a:solidFill>
                <a:latin typeface="Rockwell" panose="02060603020205020403" pitchFamily="18" charset="0"/>
              </a:rPr>
              <a:t>Solar Cells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dirty="0">
                <a:solidFill>
                  <a:schemeClr val="bg2"/>
                </a:solidFill>
                <a:latin typeface="Bahnschrift Light" panose="020B0502040204020203" pitchFamily="34" charset="0"/>
              </a:rPr>
              <a:t>Keep the band charged at all times.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dirty="0">
                <a:solidFill>
                  <a:schemeClr val="bg2"/>
                </a:solidFill>
                <a:latin typeface="Bahnschrift Light" panose="020B0502040204020203" pitchFamily="34" charset="0"/>
              </a:rPr>
              <a:t>Due to Bluetooth LE (Low Energy) and NFC being very low powered technologies, the band can stay charged for upto 10 years.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C83701-5838-D4D6-1F17-E356D4B80450}"/>
              </a:ext>
            </a:extLst>
          </p:cNvPr>
          <p:cNvSpPr txBox="1"/>
          <p:nvPr/>
        </p:nvSpPr>
        <p:spPr>
          <a:xfrm>
            <a:off x="1193005" y="3251835"/>
            <a:ext cx="3493294" cy="83099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tx1"/>
                </a:solidFill>
                <a:latin typeface="Rockwell" panose="02060603020205020403" pitchFamily="18" charset="0"/>
              </a:rPr>
              <a:t>Programmable Button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dirty="0">
                <a:solidFill>
                  <a:schemeClr val="accent6"/>
                </a:solidFill>
                <a:latin typeface="Bahnschrift Light" panose="020B0502040204020203" pitchFamily="34" charset="0"/>
              </a:rPr>
              <a:t>Physical Input Interface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dirty="0">
                <a:solidFill>
                  <a:schemeClr val="accent6"/>
                </a:solidFill>
                <a:latin typeface="Bahnschrift Light" panose="020B0502040204020203" pitchFamily="34" charset="0"/>
              </a:rPr>
              <a:t>Urgent backup Alert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6245DCF3-E3DF-1460-74F7-337F5FDECC70}"/>
              </a:ext>
            </a:extLst>
          </p:cNvPr>
          <p:cNvCxnSpPr>
            <a:stCxn id="4" idx="2"/>
          </p:cNvCxnSpPr>
          <p:nvPr/>
        </p:nvCxnSpPr>
        <p:spPr>
          <a:xfrm rot="16200000" flipH="1">
            <a:off x="4176593" y="1040487"/>
            <a:ext cx="294322" cy="276820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02DCFC94-D56E-E7EF-702E-76E42CDDA920}"/>
              </a:ext>
            </a:extLst>
          </p:cNvPr>
          <p:cNvCxnSpPr>
            <a:stCxn id="5" idx="3"/>
          </p:cNvCxnSpPr>
          <p:nvPr/>
        </p:nvCxnSpPr>
        <p:spPr>
          <a:xfrm flipV="1">
            <a:off x="4686299" y="3314700"/>
            <a:ext cx="1478757" cy="3526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464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035B90-207C-3157-35E4-6101992F79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683DF0F6-D89D-5CC9-D7C5-E71B80BA24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51044446"/>
                  </p:ext>
                </p:extLst>
              </p:nvPr>
            </p:nvGraphicFramePr>
            <p:xfrm>
              <a:off x="654847" y="1131305"/>
              <a:ext cx="2159074" cy="303411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159074" cy="3034117"/>
                    </a:xfrm>
                    <a:prstGeom prst="rect">
                      <a:avLst/>
                    </a:prstGeom>
                  </am3d:spPr>
                  <am3d:camera>
                    <am3d:pos x="0" y="0" z="62026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147" d="1000000"/>
                    <am3d:preTrans dx="10276593" dy="-1849189" dz="8647062"/>
                    <am3d:scale>
                      <am3d:sx n="1000000" d="1000000"/>
                      <am3d:sy n="1000000" d="1000000"/>
                      <am3d:sz n="1000000" d="1000000"/>
                    </am3d:scale>
                    <am3d:rot ax="10691806" ay="-1874547" az="-1074385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042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683DF0F6-D89D-5CC9-D7C5-E71B80BA24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4847" y="1131305"/>
                <a:ext cx="2159074" cy="3034117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80B868E7-C0E7-DC0B-2E90-6CBD81FF0F54}"/>
              </a:ext>
            </a:extLst>
          </p:cNvPr>
          <p:cNvSpPr txBox="1"/>
          <p:nvPr/>
        </p:nvSpPr>
        <p:spPr>
          <a:xfrm>
            <a:off x="3650456" y="770753"/>
            <a:ext cx="3879056" cy="89255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tx1"/>
                </a:solidFill>
                <a:latin typeface="Rockwell" panose="02060603020205020403" pitchFamily="18" charset="0"/>
              </a:rPr>
              <a:t>Locking Mechanism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Robust and Secure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Alert is sent if opened during duty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C0F398-7470-297C-B8BC-A54608E29F8E}"/>
              </a:ext>
            </a:extLst>
          </p:cNvPr>
          <p:cNvSpPr txBox="1"/>
          <p:nvPr/>
        </p:nvSpPr>
        <p:spPr>
          <a:xfrm>
            <a:off x="4038600" y="2002363"/>
            <a:ext cx="3879056" cy="113877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tx1"/>
                </a:solidFill>
                <a:latin typeface="Rockwell" panose="02060603020205020403" pitchFamily="18" charset="0"/>
              </a:rPr>
              <a:t>Bluetooth Low Energy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Distance upto 20 meters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Communicates with smartphone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Consumes very low power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11B5AF-137D-1FC8-2C0F-ECE70E682C8A}"/>
              </a:ext>
            </a:extLst>
          </p:cNvPr>
          <p:cNvSpPr txBox="1"/>
          <p:nvPr/>
        </p:nvSpPr>
        <p:spPr>
          <a:xfrm>
            <a:off x="3650456" y="3480194"/>
            <a:ext cx="4129088" cy="89255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tx1"/>
                </a:solidFill>
                <a:latin typeface="Rockwell" panose="02060603020205020403" pitchFamily="18" charset="0"/>
              </a:rPr>
              <a:t>Near Field Communication [NFC]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Distance upto 10 cm.</a:t>
            </a:r>
          </a:p>
          <a:p>
            <a:pPr marL="285750" indent="-285750">
              <a:buSzPct val="110000"/>
              <a:buBlip>
                <a:blip r:embed="rId4"/>
              </a:buBlip>
            </a:pPr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Used to program band before duty.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0D8578F8-7A8C-BF9F-FF12-0744EC3E57C4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 flipV="1">
            <a:off x="2200276" y="1217029"/>
            <a:ext cx="1450181" cy="446276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962FF6D5-4F55-8FD3-EB6C-92945F7D8A9C}"/>
              </a:ext>
            </a:extLst>
          </p:cNvPr>
          <p:cNvCxnSpPr>
            <a:stCxn id="5" idx="1"/>
          </p:cNvCxnSpPr>
          <p:nvPr/>
        </p:nvCxnSpPr>
        <p:spPr>
          <a:xfrm rot="10800000" flipV="1">
            <a:off x="2507456" y="2571750"/>
            <a:ext cx="1531145" cy="185738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26641732-A899-BB00-995D-2512E7991B42}"/>
              </a:ext>
            </a:extLst>
          </p:cNvPr>
          <p:cNvCxnSpPr>
            <a:stCxn id="6" idx="1"/>
          </p:cNvCxnSpPr>
          <p:nvPr/>
        </p:nvCxnSpPr>
        <p:spPr>
          <a:xfrm rot="10800000">
            <a:off x="2507456" y="3141136"/>
            <a:ext cx="1143001" cy="785334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858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3EB03-F665-D95C-234C-8424BE5AED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36022382-2B87-5EB6-092B-2D9EF72E485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09726583"/>
                  </p:ext>
                </p:extLst>
              </p:nvPr>
            </p:nvGraphicFramePr>
            <p:xfrm>
              <a:off x="4022605" y="1762115"/>
              <a:ext cx="736032" cy="161927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36032" cy="1619270"/>
                    </a:xfrm>
                    <a:prstGeom prst="rect">
                      <a:avLst/>
                    </a:prstGeom>
                  </am3d:spPr>
                  <am3d:camera>
                    <am3d:pos x="0" y="0" z="620263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4147" d="1000000"/>
                    <am3d:preTrans dx="10276593" dy="-1849189" dz="8647062"/>
                    <am3d:scale>
                      <am3d:sx n="1000000" d="1000000"/>
                      <am3d:sy n="1000000" d="1000000"/>
                      <am3d:sz n="1000000" d="1000000"/>
                    </am3d:scale>
                    <am3d:rot ax="-636646" ay="-84750" az="1584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1370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36022382-2B87-5EB6-092B-2D9EF72E485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22605" y="1762115"/>
                <a:ext cx="736032" cy="161927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F4E512F-E944-73DA-18F0-217FC7528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602844" y="1762115"/>
            <a:ext cx="1619269" cy="1619269"/>
          </a:xfrm>
          <a:prstGeom prst="rect">
            <a:avLst/>
          </a:prstGeom>
        </p:spPr>
      </p:pic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144CCA73-F9F5-2222-46BA-1C58097877F5}"/>
              </a:ext>
            </a:extLst>
          </p:cNvPr>
          <p:cNvSpPr/>
          <p:nvPr/>
        </p:nvSpPr>
        <p:spPr>
          <a:xfrm>
            <a:off x="4725062" y="2471737"/>
            <a:ext cx="1142101" cy="20002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6312C88-86ED-DD19-E19B-AB67AF48EB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2988" y="2035117"/>
            <a:ext cx="1073263" cy="10732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023C16-2982-4505-9665-9B4FF0CF54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52321" y="3053860"/>
            <a:ext cx="655048" cy="6550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7B30B70-3507-72A7-933D-4A8A83EAB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52321" y="652454"/>
            <a:ext cx="655048" cy="6550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03B08F6-4AC8-56AF-ED44-3DE041E56B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42" y="803648"/>
            <a:ext cx="349379" cy="352659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41A7523-3CA0-5E40-A074-B0EB63634C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42" y="3205054"/>
            <a:ext cx="349379" cy="352659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9A423F1-EE59-D2FB-C888-D2562F8D71CD}"/>
              </a:ext>
            </a:extLst>
          </p:cNvPr>
          <p:cNvCxnSpPr/>
          <p:nvPr/>
        </p:nvCxnSpPr>
        <p:spPr>
          <a:xfrm>
            <a:off x="1735931" y="1078706"/>
            <a:ext cx="2221707" cy="1243013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94D33F5-5AB6-CE69-5853-0B0275A99C4C}"/>
              </a:ext>
            </a:extLst>
          </p:cNvPr>
          <p:cNvCxnSpPr>
            <a:cxnSpLocks/>
          </p:cNvCxnSpPr>
          <p:nvPr/>
        </p:nvCxnSpPr>
        <p:spPr>
          <a:xfrm flipV="1">
            <a:off x="1685925" y="2671763"/>
            <a:ext cx="2271713" cy="709621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838A575-A9FA-0323-0268-F55B1822474C}"/>
              </a:ext>
            </a:extLst>
          </p:cNvPr>
          <p:cNvSpPr txBox="1"/>
          <p:nvPr/>
        </p:nvSpPr>
        <p:spPr>
          <a:xfrm>
            <a:off x="3639203" y="934664"/>
            <a:ext cx="3927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1"/>
                </a:solidFill>
                <a:latin typeface="Rockwell" panose="02060603020205020403" pitchFamily="18" charset="0"/>
              </a:rPr>
              <a:t>If smartphone runs out of charge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6C612F0-0E72-426E-CC47-AB351D14F831}"/>
              </a:ext>
            </a:extLst>
          </p:cNvPr>
          <p:cNvSpPr txBox="1"/>
          <p:nvPr/>
        </p:nvSpPr>
        <p:spPr>
          <a:xfrm>
            <a:off x="1893094" y="3818002"/>
            <a:ext cx="5329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1"/>
                </a:solidFill>
                <a:latin typeface="Rockwell" panose="02060603020205020403" pitchFamily="18" charset="0"/>
              </a:rPr>
              <a:t>Band connects with devices of nearby personnel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973A2E-877D-B7AF-ABDB-30AF2E4AA480}"/>
              </a:ext>
            </a:extLst>
          </p:cNvPr>
          <p:cNvSpPr txBox="1"/>
          <p:nvPr/>
        </p:nvSpPr>
        <p:spPr>
          <a:xfrm>
            <a:off x="-9401375" y="368010"/>
            <a:ext cx="9144000" cy="707886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  Cybersecurity Features</a:t>
            </a:r>
            <a:endParaRPr lang="en-IN" sz="40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805201-9919-DB21-680C-CFEC7C8F9CE8}"/>
              </a:ext>
            </a:extLst>
          </p:cNvPr>
          <p:cNvSpPr txBox="1"/>
          <p:nvPr/>
        </p:nvSpPr>
        <p:spPr>
          <a:xfrm>
            <a:off x="-3362319" y="1445543"/>
            <a:ext cx="31646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1"/>
                </a:solidFill>
                <a:latin typeface="Rockwell" panose="02060603020205020403" pitchFamily="18" charset="0"/>
              </a:rPr>
              <a:t>Data-in-Transit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TLS 1.2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HTTPS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AES - 256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DB2395-8363-DCD0-AAF4-059E3AE72878}"/>
              </a:ext>
            </a:extLst>
          </p:cNvPr>
          <p:cNvSpPr txBox="1"/>
          <p:nvPr/>
        </p:nvSpPr>
        <p:spPr>
          <a:xfrm>
            <a:off x="-3362320" y="2717072"/>
            <a:ext cx="3164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1"/>
                </a:solidFill>
                <a:latin typeface="Rockwell" panose="02060603020205020403" pitchFamily="18" charset="0"/>
              </a:rPr>
              <a:t>Data on Cloud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Homomorphic Encryption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CB24D9-3410-7F6C-4698-6DFB9201894E}"/>
              </a:ext>
            </a:extLst>
          </p:cNvPr>
          <p:cNvSpPr txBox="1"/>
          <p:nvPr/>
        </p:nvSpPr>
        <p:spPr>
          <a:xfrm>
            <a:off x="-3362319" y="3557713"/>
            <a:ext cx="3164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1"/>
                </a:solidFill>
                <a:latin typeface="Rockwell" panose="02060603020205020403" pitchFamily="18" charset="0"/>
              </a:rPr>
              <a:t>Bluetooth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Passkey Entry</a:t>
            </a:r>
          </a:p>
        </p:txBody>
      </p:sp>
    </p:spTree>
    <p:extLst>
      <p:ext uri="{BB962C8B-B14F-4D97-AF65-F5344CB8AC3E}">
        <p14:creationId xmlns:p14="http://schemas.microsoft.com/office/powerpoint/2010/main" val="4105545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5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50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00BA93-DDDF-2680-042E-E9BE54D24F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5C5585-A2DB-649D-E6D3-AEA87712B5C4}"/>
              </a:ext>
            </a:extLst>
          </p:cNvPr>
          <p:cNvSpPr txBox="1"/>
          <p:nvPr/>
        </p:nvSpPr>
        <p:spPr>
          <a:xfrm>
            <a:off x="-200" y="321600"/>
            <a:ext cx="9144000" cy="707886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  Cybersecurity Features</a:t>
            </a:r>
            <a:endParaRPr lang="en-IN" sz="40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3D57A-904B-8410-8D0F-323B9FCB7757}"/>
              </a:ext>
            </a:extLst>
          </p:cNvPr>
          <p:cNvSpPr txBox="1"/>
          <p:nvPr/>
        </p:nvSpPr>
        <p:spPr>
          <a:xfrm>
            <a:off x="1293019" y="1414462"/>
            <a:ext cx="31646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1"/>
                </a:solidFill>
                <a:latin typeface="Rockwell" panose="02060603020205020403" pitchFamily="18" charset="0"/>
              </a:rPr>
              <a:t>Data-in-Transit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TLS 1.2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HTTPS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AES - 256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8283B-F8E0-8589-8162-2FF810D73024}"/>
              </a:ext>
            </a:extLst>
          </p:cNvPr>
          <p:cNvSpPr txBox="1"/>
          <p:nvPr/>
        </p:nvSpPr>
        <p:spPr>
          <a:xfrm>
            <a:off x="1293018" y="2685991"/>
            <a:ext cx="3164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1"/>
                </a:solidFill>
                <a:latin typeface="Rockwell" panose="02060603020205020403" pitchFamily="18" charset="0"/>
              </a:rPr>
              <a:t>Data on Cloud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Homomorphic Encryption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528EC0-7BA4-4960-8B02-76CA33F00B8B}"/>
              </a:ext>
            </a:extLst>
          </p:cNvPr>
          <p:cNvSpPr txBox="1"/>
          <p:nvPr/>
        </p:nvSpPr>
        <p:spPr>
          <a:xfrm>
            <a:off x="1293019" y="3526632"/>
            <a:ext cx="3164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tx1"/>
                </a:solidFill>
                <a:latin typeface="Rockwell" panose="02060603020205020403" pitchFamily="18" charset="0"/>
              </a:rPr>
              <a:t>Bluetooth</a:t>
            </a:r>
          </a:p>
          <a:p>
            <a:r>
              <a:rPr lang="en-IN" dirty="0">
                <a:solidFill>
                  <a:schemeClr val="tx1"/>
                </a:solidFill>
                <a:latin typeface="Bahnschrift Light" panose="020B0502040204020203" pitchFamily="34" charset="0"/>
              </a:rPr>
              <a:t>Passkey Entry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AA55F9-24BD-BAEB-8B51-0273D6CE3FCE}"/>
              </a:ext>
            </a:extLst>
          </p:cNvPr>
          <p:cNvSpPr txBox="1"/>
          <p:nvPr/>
        </p:nvSpPr>
        <p:spPr>
          <a:xfrm>
            <a:off x="9365456" y="321600"/>
            <a:ext cx="9143800" cy="707886"/>
          </a:xfrm>
          <a:prstGeom prst="rect">
            <a:avLst/>
          </a:prstGeom>
          <a:solidFill>
            <a:schemeClr val="tx2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Future RoadMap</a:t>
            </a:r>
            <a:endParaRPr lang="en-IN" sz="4000" dirty="0">
              <a:solidFill>
                <a:schemeClr val="tx1"/>
              </a:solidFill>
              <a:latin typeface="Rockwell" panose="02060603020205020403" pitchFamily="18" charset="0"/>
            </a:endParaRP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202370EE-5406-5A37-3C68-680218CDAD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2057884"/>
              </p:ext>
            </p:extLst>
          </p:nvPr>
        </p:nvGraphicFramePr>
        <p:xfrm>
          <a:off x="-6845096" y="2032652"/>
          <a:ext cx="6629400" cy="2739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16282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1FAFC3-09D9-002E-A3D7-181FF32331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935840-7BA5-8EE3-4606-6425877323B4}"/>
              </a:ext>
            </a:extLst>
          </p:cNvPr>
          <p:cNvSpPr txBox="1"/>
          <p:nvPr/>
        </p:nvSpPr>
        <p:spPr>
          <a:xfrm>
            <a:off x="0" y="321600"/>
            <a:ext cx="9143800" cy="707886"/>
          </a:xfrm>
          <a:prstGeom prst="rect">
            <a:avLst/>
          </a:prstGeom>
          <a:solidFill>
            <a:schemeClr val="tx2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Future RoadMap</a:t>
            </a:r>
            <a:endParaRPr lang="en-IN" sz="4000" dirty="0">
              <a:solidFill>
                <a:schemeClr val="tx1"/>
              </a:solidFill>
              <a:latin typeface="Rockwell" panose="02060603020205020403" pitchFamily="18" charset="0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11CD4E3-5EC3-529C-83ED-F516EEC38D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6790341"/>
              </p:ext>
            </p:extLst>
          </p:nvPr>
        </p:nvGraphicFramePr>
        <p:xfrm>
          <a:off x="742950" y="2106394"/>
          <a:ext cx="6629400" cy="27392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43696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B60ACD-13AC-E27E-AE18-F473F598C4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AC7059-E7B3-08A5-E8F7-8231EE2DF6E0}"/>
              </a:ext>
            </a:extLst>
          </p:cNvPr>
          <p:cNvSpPr txBox="1"/>
          <p:nvPr/>
        </p:nvSpPr>
        <p:spPr>
          <a:xfrm>
            <a:off x="1921669" y="1844844"/>
            <a:ext cx="49291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tx2"/>
                </a:solidFill>
                <a:latin typeface="Amatic" panose="02000803000000000000" pitchFamily="2" charset="0"/>
              </a:rPr>
              <a:t>Thank You !</a:t>
            </a:r>
            <a:endParaRPr lang="en-IN" sz="8800" dirty="0">
              <a:solidFill>
                <a:schemeClr val="tx2"/>
              </a:solidFill>
              <a:latin typeface="Amatic" panose="020008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512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86FABC-4F5F-11BF-BB0A-9BFD425901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A66FD8-0A81-1A86-A63A-6F2ACF149F44}"/>
              </a:ext>
            </a:extLst>
          </p:cNvPr>
          <p:cNvSpPr txBox="1"/>
          <p:nvPr/>
        </p:nvSpPr>
        <p:spPr>
          <a:xfrm>
            <a:off x="1057823" y="560926"/>
            <a:ext cx="73328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i="1" dirty="0">
                <a:solidFill>
                  <a:schemeClr val="tx1"/>
                </a:solidFill>
                <a:latin typeface="Tw Cen MT" panose="020B0602020104020603" pitchFamily="34" charset="0"/>
              </a:rPr>
              <a:t>TOOL FOR MONITORING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C02C0-EF32-AE5F-C010-E83749DB1F78}"/>
              </a:ext>
            </a:extLst>
          </p:cNvPr>
          <p:cNvSpPr txBox="1"/>
          <p:nvPr/>
        </p:nvSpPr>
        <p:spPr>
          <a:xfrm>
            <a:off x="830192" y="1295334"/>
            <a:ext cx="73328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i="1" dirty="0">
                <a:solidFill>
                  <a:schemeClr val="tx1"/>
                </a:solidFill>
                <a:latin typeface="Tw Cen MT" panose="020B0602020104020603" pitchFamily="34" charset="0"/>
              </a:rPr>
              <a:t>GROUND PERSONNEL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D7A69-3EF8-56AD-8206-FD21E896EB84}"/>
              </a:ext>
            </a:extLst>
          </p:cNvPr>
          <p:cNvSpPr/>
          <p:nvPr/>
        </p:nvSpPr>
        <p:spPr>
          <a:xfrm>
            <a:off x="830192" y="344859"/>
            <a:ext cx="8031332" cy="1065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D42-ED3D-A639-3D32-3E613AB8A78F}"/>
              </a:ext>
            </a:extLst>
          </p:cNvPr>
          <p:cNvSpPr/>
          <p:nvPr/>
        </p:nvSpPr>
        <p:spPr>
          <a:xfrm rot="17113372">
            <a:off x="-448894" y="1329819"/>
            <a:ext cx="2122970" cy="1065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7326DC-A552-6A64-76B5-5169B6864D3A}"/>
              </a:ext>
            </a:extLst>
          </p:cNvPr>
          <p:cNvSpPr/>
          <p:nvPr/>
        </p:nvSpPr>
        <p:spPr>
          <a:xfrm>
            <a:off x="282475" y="2350289"/>
            <a:ext cx="6750249" cy="1065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30640A-81DC-3177-4481-238B6DA269DA}"/>
              </a:ext>
            </a:extLst>
          </p:cNvPr>
          <p:cNvSpPr txBox="1"/>
          <p:nvPr/>
        </p:nvSpPr>
        <p:spPr>
          <a:xfrm>
            <a:off x="7032724" y="2171640"/>
            <a:ext cx="19797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i="1" dirty="0">
                <a:solidFill>
                  <a:schemeClr val="bg2"/>
                </a:solidFill>
                <a:latin typeface="Tw Cen MT" panose="020B0602020104020603" pitchFamily="34" charset="0"/>
              </a:rPr>
              <a:t>KVH - 013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685717-198F-3159-97AB-68954EDEECF2}"/>
              </a:ext>
            </a:extLst>
          </p:cNvPr>
          <p:cNvSpPr txBox="1"/>
          <p:nvPr/>
        </p:nvSpPr>
        <p:spPr>
          <a:xfrm>
            <a:off x="1667712" y="2782989"/>
            <a:ext cx="56578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Merriweather" panose="020B0604020202020204" charset="0"/>
              </a:rPr>
              <a:t>Platform/tool to remotely track police officers deployed to Bandobast duty to ensure that they stay where they are posted.</a:t>
            </a:r>
            <a:endParaRPr lang="en-IN" sz="1800" dirty="0">
              <a:solidFill>
                <a:schemeClr val="tx1"/>
              </a:solidFill>
              <a:latin typeface="Merriweather" panose="020B060402020202020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D0E6F-62EE-123A-FA53-893CBCBD891D}"/>
              </a:ext>
            </a:extLst>
          </p:cNvPr>
          <p:cNvSpPr txBox="1">
            <a:spLocks/>
          </p:cNvSpPr>
          <p:nvPr/>
        </p:nvSpPr>
        <p:spPr>
          <a:xfrm>
            <a:off x="942707" y="-1430237"/>
            <a:ext cx="6540849" cy="108771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tx1"/>
                </a:solidFill>
                <a:latin typeface="Candara Light" panose="020E0502030303020204" pitchFamily="34" charset="0"/>
              </a:rPr>
              <a:t>Need for monitoring and assistance?</a:t>
            </a:r>
            <a:endParaRPr lang="en-IN" sz="3200" b="1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39E09D-9C95-C907-1417-F7E345353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70042" y="1647300"/>
            <a:ext cx="1985492" cy="200413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01B78F7-B9E9-D2C2-8C11-5A4598BED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1419" y="3901806"/>
            <a:ext cx="349379" cy="352659"/>
          </a:xfrm>
          <a:prstGeom prst="rect">
            <a:avLst/>
          </a:prstGeom>
          <a:effectLst>
            <a:glow rad="101600">
              <a:srgbClr val="92D050">
                <a:alpha val="50000"/>
              </a:srgbClr>
            </a:glo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B7BC265-FF9A-3F9C-F4AC-7094C9681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3063" y="4604824"/>
            <a:ext cx="349379" cy="352659"/>
          </a:xfrm>
          <a:prstGeom prst="rect">
            <a:avLst/>
          </a:prstGeom>
          <a:effectLst>
            <a:glow rad="101600">
              <a:srgbClr val="92D050">
                <a:alpha val="50000"/>
              </a:srgbClr>
            </a:glo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1868B5-7379-6AF2-5A05-4AA1777E74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6941" y="4260551"/>
            <a:ext cx="349379" cy="352659"/>
          </a:xfrm>
          <a:prstGeom prst="rect">
            <a:avLst/>
          </a:prstGeom>
          <a:effectLst>
            <a:glow rad="101600">
              <a:srgbClr val="92D050">
                <a:alpha val="50000"/>
              </a:srgbClr>
            </a:glo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9D9434-26D1-553A-D628-117C97DB9D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2964" y="5547551"/>
            <a:ext cx="349379" cy="352659"/>
          </a:xfrm>
          <a:prstGeom prst="rect">
            <a:avLst/>
          </a:prstGeom>
          <a:effectLst>
            <a:glow rad="101600">
              <a:srgbClr val="FF0000">
                <a:alpha val="60000"/>
              </a:srgbClr>
            </a:glow>
          </a:effectLst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6E4E57A-FC77-8C11-A5F3-8803EEC3D1DA}"/>
              </a:ext>
            </a:extLst>
          </p:cNvPr>
          <p:cNvSpPr txBox="1">
            <a:spLocks/>
          </p:cNvSpPr>
          <p:nvPr/>
        </p:nvSpPr>
        <p:spPr>
          <a:xfrm>
            <a:off x="9377824" y="1619298"/>
            <a:ext cx="6455384" cy="320062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Blip>
                <a:blip r:embed="rId4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Personnel leave their designated areas during duty.</a:t>
            </a:r>
          </a:p>
          <a:p>
            <a:pPr marL="342900" indent="-342900">
              <a:buBlip>
                <a:blip r:embed="rId4"/>
              </a:buBlip>
            </a:pPr>
            <a:endParaRPr lang="en-US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Increases possibility of instability due to lack of personnel.</a:t>
            </a:r>
          </a:p>
          <a:p>
            <a:pPr marL="342900" indent="-342900">
              <a:buBlip>
                <a:blip r:embed="rId4"/>
              </a:buBlip>
            </a:pPr>
            <a:endParaRPr lang="en-IN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Indian crowds tend to get chaotic under lack of supervision.</a:t>
            </a:r>
          </a:p>
          <a:p>
            <a:pPr marL="342900" indent="-342900">
              <a:buBlip>
                <a:blip r:embed="rId4"/>
              </a:buBlip>
            </a:pPr>
            <a:endParaRPr lang="en-IN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Abrupt chaos requires urgent additional backup.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1CACDA-8BFC-9AF6-40C2-865EF6024C4A}"/>
              </a:ext>
            </a:extLst>
          </p:cNvPr>
          <p:cNvSpPr/>
          <p:nvPr/>
        </p:nvSpPr>
        <p:spPr>
          <a:xfrm>
            <a:off x="-17992" y="-5430773"/>
            <a:ext cx="22217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2794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xit" presetSubtype="2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D2C5FF-06BB-CF38-A9A3-723FA82B5F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D88FAC-6536-1796-C49A-0E137D5F009D}"/>
              </a:ext>
            </a:extLst>
          </p:cNvPr>
          <p:cNvSpPr/>
          <p:nvPr/>
        </p:nvSpPr>
        <p:spPr>
          <a:xfrm>
            <a:off x="0" y="0"/>
            <a:ext cx="22217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FFEFF6-7AE5-CF77-4CBE-39CFF01B19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07" y="1802600"/>
            <a:ext cx="1985492" cy="200413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D77C2C-A16F-0EE2-84EB-E4D79CDEB4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34" y="2281350"/>
            <a:ext cx="349379" cy="352659"/>
          </a:xfrm>
          <a:prstGeom prst="rect">
            <a:avLst/>
          </a:prstGeom>
          <a:effectLst>
            <a:glow rad="101600">
              <a:srgbClr val="92D050">
                <a:alpha val="50000"/>
              </a:srgbClr>
            </a:glo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4077F9-F641-2648-1274-69DC9B2D4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90" y="2984368"/>
            <a:ext cx="349379" cy="352659"/>
          </a:xfrm>
          <a:prstGeom prst="rect">
            <a:avLst/>
          </a:prstGeom>
          <a:effectLst>
            <a:glow rad="101600">
              <a:srgbClr val="92D050">
                <a:alpha val="50000"/>
              </a:srgbClr>
            </a:glo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BF945E-A218-C7EC-F297-22F1AF0302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512" y="2640095"/>
            <a:ext cx="349379" cy="352659"/>
          </a:xfrm>
          <a:prstGeom prst="rect">
            <a:avLst/>
          </a:prstGeom>
          <a:effectLst>
            <a:glow rad="101600">
              <a:srgbClr val="92D050">
                <a:alpha val="50000"/>
              </a:srgbClr>
            </a:glo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0ADEDF-0367-FC22-6FB9-CF1769E91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489" y="3927095"/>
            <a:ext cx="349379" cy="352659"/>
          </a:xfrm>
          <a:prstGeom prst="rect">
            <a:avLst/>
          </a:prstGeom>
          <a:effectLst>
            <a:glow rad="101600">
              <a:srgbClr val="FF0000">
                <a:alpha val="60000"/>
              </a:srgbClr>
            </a:glo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A83F153-8355-2CA0-221B-181E51D08D16}"/>
              </a:ext>
            </a:extLst>
          </p:cNvPr>
          <p:cNvSpPr txBox="1">
            <a:spLocks/>
          </p:cNvSpPr>
          <p:nvPr/>
        </p:nvSpPr>
        <p:spPr>
          <a:xfrm>
            <a:off x="644390" y="285055"/>
            <a:ext cx="6540849" cy="108771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b="1" dirty="0">
                <a:solidFill>
                  <a:schemeClr val="tx1"/>
                </a:solidFill>
                <a:latin typeface="Candara Light" panose="020E0502030303020204" pitchFamily="34" charset="0"/>
              </a:rPr>
              <a:t>Need for monitoring and assistance?</a:t>
            </a:r>
            <a:endParaRPr lang="en-IN" sz="3200" b="1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914E07-CC73-4439-ADD8-77C0A07608B9}"/>
              </a:ext>
            </a:extLst>
          </p:cNvPr>
          <p:cNvSpPr txBox="1">
            <a:spLocks/>
          </p:cNvSpPr>
          <p:nvPr/>
        </p:nvSpPr>
        <p:spPr>
          <a:xfrm>
            <a:off x="2371527" y="1657822"/>
            <a:ext cx="6455384" cy="320062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Blip>
                <a:blip r:embed="rId4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Personnel leave their designated areas during duty.</a:t>
            </a:r>
          </a:p>
          <a:p>
            <a:pPr marL="342900" indent="-342900">
              <a:buBlip>
                <a:blip r:embed="rId4"/>
              </a:buBlip>
            </a:pPr>
            <a:endParaRPr lang="en-US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Increases possibility of instability due to lack of personnel.</a:t>
            </a:r>
          </a:p>
          <a:p>
            <a:pPr marL="342900" indent="-342900">
              <a:buBlip>
                <a:blip r:embed="rId4"/>
              </a:buBlip>
            </a:pPr>
            <a:endParaRPr lang="en-IN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Indian crowds tend to get chaotic under lack of supervision.</a:t>
            </a:r>
          </a:p>
          <a:p>
            <a:pPr marL="342900" indent="-342900">
              <a:buBlip>
                <a:blip r:embed="rId4"/>
              </a:buBlip>
            </a:pPr>
            <a:endParaRPr lang="en-IN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Abrupt chaos requires urgent additional backup.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793473-1954-2E4F-F1F0-D502300E5091}"/>
              </a:ext>
            </a:extLst>
          </p:cNvPr>
          <p:cNvSpPr txBox="1"/>
          <p:nvPr/>
        </p:nvSpPr>
        <p:spPr>
          <a:xfrm>
            <a:off x="9352345" y="437347"/>
            <a:ext cx="9144000" cy="107721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n-US" sz="1000" b="1" dirty="0">
              <a:solidFill>
                <a:schemeClr val="tx1"/>
              </a:solidFill>
              <a:latin typeface="Candara Light" panose="020E0502030303020204" pitchFamily="34" charset="0"/>
            </a:endParaRPr>
          </a:p>
          <a:p>
            <a:pPr algn="ctr"/>
            <a:r>
              <a:rPr lang="en-US" sz="4400" b="1" dirty="0">
                <a:solidFill>
                  <a:schemeClr val="tx1"/>
                </a:solidFill>
                <a:latin typeface="Candara Light" panose="020E0502030303020204" pitchFamily="34" charset="0"/>
              </a:rPr>
              <a:t>Required solution features</a:t>
            </a:r>
          </a:p>
          <a:p>
            <a:pPr algn="ctr"/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080ADD-5767-8ED4-C610-28FC7E5A7AB1}"/>
              </a:ext>
            </a:extLst>
          </p:cNvPr>
          <p:cNvSpPr txBox="1"/>
          <p:nvPr/>
        </p:nvSpPr>
        <p:spPr>
          <a:xfrm>
            <a:off x="-5021711" y="1988103"/>
            <a:ext cx="472916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SzPct val="105000"/>
              <a:buBlip>
                <a:blip r:embed="rId4"/>
              </a:buBlip>
            </a:pPr>
            <a:r>
              <a:rPr lang="en-US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Geofencing capability</a:t>
            </a:r>
          </a:p>
          <a:p>
            <a:pPr>
              <a:buSzPct val="105000"/>
            </a:pPr>
            <a:endParaRPr lang="en-US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4"/>
              </a:buBlip>
            </a:pPr>
            <a:r>
              <a:rPr lang="en-US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Live personnel tracking</a:t>
            </a:r>
          </a:p>
          <a:p>
            <a:pPr>
              <a:buSzPct val="105000"/>
            </a:pPr>
            <a:endParaRPr lang="en-US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4"/>
              </a:buBlip>
            </a:pPr>
            <a:r>
              <a:rPr lang="en-US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Notify supervisors incase of violation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EF5DB4-70B0-AB2B-9024-EC1CB0A24519}"/>
              </a:ext>
            </a:extLst>
          </p:cNvPr>
          <p:cNvSpPr txBox="1"/>
          <p:nvPr/>
        </p:nvSpPr>
        <p:spPr>
          <a:xfrm>
            <a:off x="9516470" y="2134748"/>
            <a:ext cx="472916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SzPct val="105000"/>
              <a:buBlip>
                <a:blip r:embed="rId4"/>
              </a:buBlip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Easy and intuitive</a:t>
            </a:r>
          </a:p>
          <a:p>
            <a:pPr>
              <a:buSzPct val="105000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4"/>
              </a:buBlip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Low cost</a:t>
            </a:r>
          </a:p>
          <a:p>
            <a:pPr>
              <a:buSzPct val="105000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4"/>
              </a:buBlip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Scalable</a:t>
            </a:r>
          </a:p>
          <a:p>
            <a:pPr>
              <a:buSzPct val="105000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4"/>
              </a:buBlip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Less intrusive</a:t>
            </a:r>
          </a:p>
        </p:txBody>
      </p:sp>
    </p:spTree>
    <p:extLst>
      <p:ext uri="{BB962C8B-B14F-4D97-AF65-F5344CB8AC3E}">
        <p14:creationId xmlns:p14="http://schemas.microsoft.com/office/powerpoint/2010/main" val="728297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F5CF0B-AF63-A6FD-1274-903AB256A4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FEBC18-431A-E921-DAF0-DB8AEF39B320}"/>
              </a:ext>
            </a:extLst>
          </p:cNvPr>
          <p:cNvSpPr txBox="1"/>
          <p:nvPr/>
        </p:nvSpPr>
        <p:spPr>
          <a:xfrm>
            <a:off x="0" y="321600"/>
            <a:ext cx="9144000" cy="107721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n-US" sz="1000" b="1" dirty="0">
              <a:solidFill>
                <a:schemeClr val="tx1"/>
              </a:solidFill>
              <a:latin typeface="Candara Light" panose="020E0502030303020204" pitchFamily="34" charset="0"/>
            </a:endParaRPr>
          </a:p>
          <a:p>
            <a:pPr algn="ctr"/>
            <a:r>
              <a:rPr lang="en-US" sz="4400" b="1" dirty="0">
                <a:solidFill>
                  <a:schemeClr val="tx1"/>
                </a:solidFill>
                <a:latin typeface="Candara Light" panose="020E0502030303020204" pitchFamily="34" charset="0"/>
              </a:rPr>
              <a:t>Required solution features</a:t>
            </a:r>
          </a:p>
          <a:p>
            <a:pPr algn="ctr"/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E4489D-B285-7FEE-72F7-77C6B533C826}"/>
              </a:ext>
            </a:extLst>
          </p:cNvPr>
          <p:cNvSpPr txBox="1"/>
          <p:nvPr/>
        </p:nvSpPr>
        <p:spPr>
          <a:xfrm>
            <a:off x="764381" y="1866573"/>
            <a:ext cx="472916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SzPct val="105000"/>
              <a:buBlip>
                <a:blip r:embed="rId2"/>
              </a:buBlip>
            </a:pPr>
            <a:r>
              <a:rPr lang="en-US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Geofencing capability</a:t>
            </a:r>
          </a:p>
          <a:p>
            <a:pPr>
              <a:buSzPct val="105000"/>
            </a:pPr>
            <a:endParaRPr lang="en-US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2"/>
              </a:buBlip>
            </a:pPr>
            <a:r>
              <a:rPr lang="en-US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Live personnel tracking</a:t>
            </a:r>
          </a:p>
          <a:p>
            <a:pPr>
              <a:buSzPct val="105000"/>
            </a:pPr>
            <a:endParaRPr lang="en-US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2"/>
              </a:buBlip>
            </a:pPr>
            <a:r>
              <a:rPr lang="en-US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Notify supervisors incase of violation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B175CA-9CF3-4E37-C943-EAB99DB14572}"/>
              </a:ext>
            </a:extLst>
          </p:cNvPr>
          <p:cNvSpPr txBox="1"/>
          <p:nvPr/>
        </p:nvSpPr>
        <p:spPr>
          <a:xfrm>
            <a:off x="4979194" y="2230428"/>
            <a:ext cx="472916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SzPct val="105000"/>
              <a:buBlip>
                <a:blip r:embed="rId2"/>
              </a:buBlip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Easy and intuitive</a:t>
            </a:r>
          </a:p>
          <a:p>
            <a:pPr>
              <a:buSzPct val="105000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2"/>
              </a:buBlip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Low cost</a:t>
            </a:r>
          </a:p>
          <a:p>
            <a:pPr>
              <a:buSzPct val="105000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2"/>
              </a:buBlip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Scalable</a:t>
            </a:r>
          </a:p>
          <a:p>
            <a:pPr>
              <a:buSzPct val="105000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 marL="342900" indent="-342900">
              <a:buSzPct val="105000"/>
              <a:buBlip>
                <a:blip r:embed="rId2"/>
              </a:buBlip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Less intrusive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DDDC69-4393-01A2-B29B-341E06DBF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58" y="-3460855"/>
            <a:ext cx="1729200" cy="33147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24B41D-5297-CEB1-1582-321C038B24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317" y="5414106"/>
            <a:ext cx="1702528" cy="331469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6AC6C5-4490-0162-8A6D-6598EE583A2C}"/>
              </a:ext>
            </a:extLst>
          </p:cNvPr>
          <p:cNvSpPr txBox="1"/>
          <p:nvPr/>
        </p:nvSpPr>
        <p:spPr>
          <a:xfrm>
            <a:off x="9416760" y="1217503"/>
            <a:ext cx="2878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Rockwell" panose="02060603020205020403" pitchFamily="18" charset="0"/>
              </a:rPr>
              <a:t>Nigraani</a:t>
            </a:r>
            <a:endParaRPr lang="en-IN" sz="48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latin typeface="Rockwell" panose="020606030202050204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FCE40-7FE3-05D2-441A-2E59345CDC31}"/>
              </a:ext>
            </a:extLst>
          </p:cNvPr>
          <p:cNvSpPr txBox="1"/>
          <p:nvPr/>
        </p:nvSpPr>
        <p:spPr>
          <a:xfrm>
            <a:off x="9430415" y="2218634"/>
            <a:ext cx="45755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chemeClr val="tx2"/>
                </a:solidFill>
                <a:effectLst/>
                <a:latin typeface="Eras Medium ITC" panose="020B0602030504020804" pitchFamily="34" charset="0"/>
              </a:rPr>
              <a:t>Because who's watching the watchers? 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chemeClr val="tx2"/>
                </a:solidFill>
                <a:effectLst/>
                <a:latin typeface="Eras Medium ITC" panose="020B0602030504020804" pitchFamily="34" charset="0"/>
              </a:rPr>
              <a:t>We are!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CC5CF7-2E40-16EE-B605-0A7C8098D2E7}"/>
              </a:ext>
            </a:extLst>
          </p:cNvPr>
          <p:cNvSpPr txBox="1"/>
          <p:nvPr/>
        </p:nvSpPr>
        <p:spPr>
          <a:xfrm>
            <a:off x="9416760" y="3265687"/>
            <a:ext cx="4291916" cy="7386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chemeClr val="tx2"/>
                </a:solidFill>
                <a:latin typeface="Bahnschrift Light" panose="020B0502040204020203" pitchFamily="34" charset="0"/>
              </a:rPr>
              <a:t>A Geofencing </a:t>
            </a:r>
            <a:r>
              <a:rPr lang="en-IN" dirty="0">
                <a:solidFill>
                  <a:schemeClr val="tx2"/>
                </a:solidFill>
                <a:latin typeface="Bahnschrift Light" panose="020B0502040204020203" pitchFamily="34" charset="0"/>
              </a:rPr>
              <a:t>App + hardware </a:t>
            </a:r>
            <a:r>
              <a:rPr lang="en-IN" sz="1400" dirty="0">
                <a:solidFill>
                  <a:schemeClr val="tx2"/>
                </a:solidFill>
                <a:latin typeface="Bahnschrift Light" panose="020B0502040204020203" pitchFamily="34" charset="0"/>
              </a:rPr>
              <a:t>based solution to monitor and assist Ground Personnel assigned on Bandobast Duty.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C16124-4C38-22CC-BF61-A2AB66347EFF}"/>
              </a:ext>
            </a:extLst>
          </p:cNvPr>
          <p:cNvSpPr/>
          <p:nvPr/>
        </p:nvSpPr>
        <p:spPr>
          <a:xfrm>
            <a:off x="9396898" y="3265687"/>
            <a:ext cx="5329237" cy="83099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4932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4839C-593E-570B-BD05-8E7104BE3A1A}"/>
              </a:ext>
            </a:extLst>
          </p:cNvPr>
          <p:cNvCxnSpPr>
            <a:cxnSpLocks/>
          </p:cNvCxnSpPr>
          <p:nvPr/>
        </p:nvCxnSpPr>
        <p:spPr>
          <a:xfrm>
            <a:off x="4236244" y="1912025"/>
            <a:ext cx="270033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CC354C-F5C4-95B9-8513-84DCEAEC66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849A91-7EF4-FFA7-FF4C-28CA964F7C21}"/>
              </a:ext>
            </a:extLst>
          </p:cNvPr>
          <p:cNvSpPr txBox="1"/>
          <p:nvPr/>
        </p:nvSpPr>
        <p:spPr>
          <a:xfrm>
            <a:off x="4173428" y="1221581"/>
            <a:ext cx="2878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Rockwell" panose="02060603020205020403" pitchFamily="18" charset="0"/>
              </a:rPr>
              <a:t>Nigraani</a:t>
            </a:r>
            <a:endParaRPr lang="en-IN" sz="48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latin typeface="Rockwell" panose="020606030202050204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6DBFAD-9531-C1FA-2F6F-E76461B53C28}"/>
              </a:ext>
            </a:extLst>
          </p:cNvPr>
          <p:cNvSpPr txBox="1"/>
          <p:nvPr/>
        </p:nvSpPr>
        <p:spPr>
          <a:xfrm>
            <a:off x="4173428" y="2052578"/>
            <a:ext cx="45755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chemeClr val="tx2"/>
                </a:solidFill>
                <a:effectLst/>
                <a:latin typeface="Eras Medium ITC" panose="020B0602030504020804" pitchFamily="34" charset="0"/>
              </a:rPr>
              <a:t>Because who's watching the watchers? 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chemeClr val="tx2"/>
                </a:solidFill>
                <a:effectLst/>
                <a:latin typeface="Eras Medium ITC" panose="020B0602030504020804" pitchFamily="34" charset="0"/>
              </a:rPr>
              <a:t>We are!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68BCEC-CADB-FB3C-CFF5-FC7811420380}"/>
              </a:ext>
            </a:extLst>
          </p:cNvPr>
          <p:cNvSpPr txBox="1"/>
          <p:nvPr/>
        </p:nvSpPr>
        <p:spPr>
          <a:xfrm>
            <a:off x="4173428" y="3183255"/>
            <a:ext cx="4291916" cy="7386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chemeClr val="tx2"/>
                </a:solidFill>
                <a:latin typeface="Bahnschrift Light" panose="020B0502040204020203" pitchFamily="34" charset="0"/>
              </a:rPr>
              <a:t>A Geofencing </a:t>
            </a:r>
            <a:r>
              <a:rPr lang="en-IN" dirty="0">
                <a:solidFill>
                  <a:schemeClr val="tx2"/>
                </a:solidFill>
                <a:latin typeface="Bahnschrift Light" panose="020B0502040204020203" pitchFamily="34" charset="0"/>
              </a:rPr>
              <a:t>App + hardware </a:t>
            </a:r>
            <a:r>
              <a:rPr lang="en-IN" sz="1400" dirty="0">
                <a:solidFill>
                  <a:schemeClr val="tx2"/>
                </a:solidFill>
                <a:latin typeface="Bahnschrift Light" panose="020B0502040204020203" pitchFamily="34" charset="0"/>
              </a:rPr>
              <a:t>based solution to monitor and assist Ground Personnel assigned on Bandobast Duty.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DA8BDC-AAA5-1E2A-61F1-2652B549384A}"/>
              </a:ext>
            </a:extLst>
          </p:cNvPr>
          <p:cNvSpPr/>
          <p:nvPr/>
        </p:nvSpPr>
        <p:spPr>
          <a:xfrm>
            <a:off x="4071938" y="3148072"/>
            <a:ext cx="5329237" cy="83099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D3CA14-C0A2-4296-0218-AB6976F3F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06" y="395228"/>
            <a:ext cx="1729200" cy="33147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13D8C9-77BC-117E-B4F3-EE9E15DBE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4363" y="1433574"/>
            <a:ext cx="1702528" cy="331469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20C81B7-2A6B-4815-6932-42EEC1C1C041}"/>
              </a:ext>
            </a:extLst>
          </p:cNvPr>
          <p:cNvSpPr txBox="1"/>
          <p:nvPr/>
        </p:nvSpPr>
        <p:spPr>
          <a:xfrm>
            <a:off x="-9329195" y="321600"/>
            <a:ext cx="9144000" cy="707886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  Features of our app</a:t>
            </a:r>
            <a:endParaRPr lang="en-IN" sz="40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933FA1-0D26-C324-92C3-D8D6BB10A92A}"/>
              </a:ext>
            </a:extLst>
          </p:cNvPr>
          <p:cNvSpPr txBox="1"/>
          <p:nvPr/>
        </p:nvSpPr>
        <p:spPr>
          <a:xfrm>
            <a:off x="-5980581" y="1433574"/>
            <a:ext cx="5772150" cy="3069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SzPct val="110000"/>
              <a:buBlip>
                <a:blip r:embed="rId4"/>
              </a:buBlip>
            </a:pPr>
            <a:r>
              <a:rPr lang="en-US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GPS based Geofencing</a:t>
            </a:r>
          </a:p>
          <a:p>
            <a:pPr marL="285750" indent="-285750">
              <a:lnSpc>
                <a:spcPct val="200000"/>
              </a:lnSpc>
              <a:buSzPct val="110000"/>
              <a:buBlip>
                <a:blip r:embed="rId4"/>
              </a:buBlip>
            </a:pPr>
            <a:r>
              <a:rPr lang="en-US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Live personnel tracking</a:t>
            </a:r>
          </a:p>
          <a:p>
            <a:pPr marL="285750" indent="-285750">
              <a:lnSpc>
                <a:spcPct val="200000"/>
              </a:lnSpc>
              <a:buSzPct val="110000"/>
              <a:buBlip>
                <a:blip r:embed="rId4"/>
              </a:buBlip>
            </a:pPr>
            <a:r>
              <a:rPr lang="en-IN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Alert to supervisors in case of violations</a:t>
            </a:r>
          </a:p>
          <a:p>
            <a:pPr marL="285750" indent="-285750">
              <a:lnSpc>
                <a:spcPct val="200000"/>
              </a:lnSpc>
              <a:buSzPct val="110000"/>
              <a:buBlip>
                <a:blip r:embed="rId4"/>
              </a:buBlip>
            </a:pPr>
            <a:r>
              <a:rPr lang="en-IN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Personnel Recommendation Algorithm</a:t>
            </a:r>
          </a:p>
          <a:p>
            <a:pPr marL="285750" indent="-285750">
              <a:lnSpc>
                <a:spcPct val="200000"/>
              </a:lnSpc>
              <a:buSzPct val="110000"/>
              <a:buBlip>
                <a:blip r:embed="rId4"/>
              </a:buBlip>
            </a:pPr>
            <a:r>
              <a:rPr lang="en-IN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Ability to request urgent backup</a:t>
            </a:r>
          </a:p>
        </p:txBody>
      </p:sp>
      <p:sp>
        <p:nvSpPr>
          <p:cNvPr id="14" name="Google Shape;2475;p49">
            <a:extLst>
              <a:ext uri="{FF2B5EF4-FFF2-40B4-BE49-F238E27FC236}">
                <a16:creationId xmlns:a16="http://schemas.microsoft.com/office/drawing/2014/main" id="{9E0EC1E9-1D63-C79F-963C-9283DB4E4B6E}"/>
              </a:ext>
            </a:extLst>
          </p:cNvPr>
          <p:cNvSpPr/>
          <p:nvPr/>
        </p:nvSpPr>
        <p:spPr>
          <a:xfrm>
            <a:off x="9607591" y="1960921"/>
            <a:ext cx="1283808" cy="2076487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8942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F40E90-55FF-129E-960D-25C727CF65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530B53-0290-4287-8BD6-3419A40EF30E}"/>
              </a:ext>
            </a:extLst>
          </p:cNvPr>
          <p:cNvSpPr txBox="1"/>
          <p:nvPr/>
        </p:nvSpPr>
        <p:spPr>
          <a:xfrm>
            <a:off x="-200" y="321600"/>
            <a:ext cx="9144000" cy="707886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Rockwell" panose="02060603020205020403" pitchFamily="18" charset="0"/>
              </a:rPr>
              <a:t>       Features of our app</a:t>
            </a:r>
            <a:endParaRPr lang="en-IN" sz="40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85A708-8AAD-364E-3E1D-73A5CE2170C8}"/>
              </a:ext>
            </a:extLst>
          </p:cNvPr>
          <p:cNvSpPr txBox="1"/>
          <p:nvPr/>
        </p:nvSpPr>
        <p:spPr>
          <a:xfrm>
            <a:off x="878681" y="1351086"/>
            <a:ext cx="5772150" cy="3069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SzPct val="110000"/>
              <a:buBlip>
                <a:blip r:embed="rId2"/>
              </a:buBlip>
            </a:pPr>
            <a:r>
              <a:rPr lang="en-US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GPS based Geofencing</a:t>
            </a:r>
          </a:p>
          <a:p>
            <a:pPr marL="285750" indent="-285750">
              <a:lnSpc>
                <a:spcPct val="200000"/>
              </a:lnSpc>
              <a:buSzPct val="110000"/>
              <a:buBlip>
                <a:blip r:embed="rId2"/>
              </a:buBlip>
            </a:pPr>
            <a:r>
              <a:rPr lang="en-US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Live personnel tracking</a:t>
            </a:r>
          </a:p>
          <a:p>
            <a:pPr marL="285750" indent="-285750">
              <a:lnSpc>
                <a:spcPct val="200000"/>
              </a:lnSpc>
              <a:buSzPct val="110000"/>
              <a:buBlip>
                <a:blip r:embed="rId2"/>
              </a:buBlip>
            </a:pPr>
            <a:r>
              <a:rPr lang="en-IN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Alert to supervisors in case of violations</a:t>
            </a:r>
          </a:p>
          <a:p>
            <a:pPr marL="285750" indent="-285750">
              <a:lnSpc>
                <a:spcPct val="200000"/>
              </a:lnSpc>
              <a:buSzPct val="110000"/>
              <a:buBlip>
                <a:blip r:embed="rId2"/>
              </a:buBlip>
            </a:pPr>
            <a:r>
              <a:rPr lang="en-IN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Personnel Recommendation Algorithm</a:t>
            </a:r>
          </a:p>
          <a:p>
            <a:pPr marL="285750" indent="-285750">
              <a:lnSpc>
                <a:spcPct val="200000"/>
              </a:lnSpc>
              <a:buSzPct val="110000"/>
              <a:buBlip>
                <a:blip r:embed="rId2"/>
              </a:buBlip>
            </a:pPr>
            <a:r>
              <a:rPr lang="en-IN" sz="2000" dirty="0">
                <a:solidFill>
                  <a:schemeClr val="accent3"/>
                </a:solidFill>
                <a:latin typeface="Bahnschrift Light" panose="020B0502040204020203" pitchFamily="34" charset="0"/>
              </a:rPr>
              <a:t>Ability to request urgent backup</a:t>
            </a:r>
          </a:p>
        </p:txBody>
      </p:sp>
      <p:sp>
        <p:nvSpPr>
          <p:cNvPr id="3" name="Google Shape;2475;p49">
            <a:extLst>
              <a:ext uri="{FF2B5EF4-FFF2-40B4-BE49-F238E27FC236}">
                <a16:creationId xmlns:a16="http://schemas.microsoft.com/office/drawing/2014/main" id="{BE891D13-EFA9-610B-77B9-515A716AFB0F}"/>
              </a:ext>
            </a:extLst>
          </p:cNvPr>
          <p:cNvSpPr/>
          <p:nvPr/>
        </p:nvSpPr>
        <p:spPr>
          <a:xfrm>
            <a:off x="6415087" y="1847364"/>
            <a:ext cx="1283808" cy="2076487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970C4D-1769-0669-00FF-3204C96B5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583"/>
          <a:stretch/>
        </p:blipFill>
        <p:spPr>
          <a:xfrm>
            <a:off x="3221520" y="5409718"/>
            <a:ext cx="2700560" cy="2171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ACC800-BE1B-A907-3BBF-38AEF2493855}"/>
              </a:ext>
            </a:extLst>
          </p:cNvPr>
          <p:cNvSpPr txBox="1"/>
          <p:nvPr/>
        </p:nvSpPr>
        <p:spPr>
          <a:xfrm>
            <a:off x="-2813846" y="1653481"/>
            <a:ext cx="2519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Sufficiently Long Range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CBE5B3-0522-CE5B-BAC4-FD527BA7104B}"/>
              </a:ext>
            </a:extLst>
          </p:cNvPr>
          <p:cNvSpPr txBox="1"/>
          <p:nvPr/>
        </p:nvSpPr>
        <p:spPr>
          <a:xfrm>
            <a:off x="-2813846" y="2402473"/>
            <a:ext cx="24126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Reliable connection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3E0301-3FE4-51CE-35F6-D4B80C3C7D54}"/>
              </a:ext>
            </a:extLst>
          </p:cNvPr>
          <p:cNvSpPr txBox="1"/>
          <p:nvPr/>
        </p:nvSpPr>
        <p:spPr>
          <a:xfrm>
            <a:off x="-2813846" y="3210819"/>
            <a:ext cx="25199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Specially developed for positioning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A88CB2-823E-93DE-AE86-44BBEEDC3641}"/>
              </a:ext>
            </a:extLst>
          </p:cNvPr>
          <p:cNvSpPr txBox="1"/>
          <p:nvPr/>
        </p:nvSpPr>
        <p:spPr>
          <a:xfrm>
            <a:off x="9866153" y="1527569"/>
            <a:ext cx="24126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Works in remote areas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73AD7-0F30-049D-3469-340C4A7F9647}"/>
              </a:ext>
            </a:extLst>
          </p:cNvPr>
          <p:cNvSpPr txBox="1"/>
          <p:nvPr/>
        </p:nvSpPr>
        <p:spPr>
          <a:xfrm>
            <a:off x="9866153" y="2276561"/>
            <a:ext cx="24126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Precise positioning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7136B3-521D-20CE-2237-C5D07AD232DF}"/>
              </a:ext>
            </a:extLst>
          </p:cNvPr>
          <p:cNvSpPr txBox="1"/>
          <p:nvPr/>
        </p:nvSpPr>
        <p:spPr>
          <a:xfrm>
            <a:off x="9566114" y="3092854"/>
            <a:ext cx="27663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sz="1600" dirty="0">
                <a:solidFill>
                  <a:schemeClr val="tx2"/>
                </a:solidFill>
                <a:latin typeface="Bahnschrift Light" panose="020B0502040204020203" pitchFamily="34" charset="0"/>
              </a:rPr>
              <a:t>Can be implemented using inhouse technologies [</a:t>
            </a:r>
            <a:r>
              <a:rPr lang="en-IN" sz="1600" dirty="0" err="1">
                <a:solidFill>
                  <a:schemeClr val="tx2"/>
                </a:solidFill>
                <a:latin typeface="Bahnschrift Light" panose="020B0502040204020203" pitchFamily="34" charset="0"/>
              </a:rPr>
              <a:t>NavIC</a:t>
            </a:r>
            <a:r>
              <a:rPr lang="en-IN" sz="1600" dirty="0">
                <a:solidFill>
                  <a:schemeClr val="tx2"/>
                </a:solidFill>
                <a:latin typeface="Bahnschrift Light" panose="020B0502040204020203" pitchFamily="34" charset="0"/>
              </a:rPr>
              <a:t>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AAD8D7-654D-FDBA-D756-F4484593338F}"/>
              </a:ext>
            </a:extLst>
          </p:cNvPr>
          <p:cNvSpPr txBox="1"/>
          <p:nvPr/>
        </p:nvSpPr>
        <p:spPr>
          <a:xfrm>
            <a:off x="1110853" y="-827156"/>
            <a:ext cx="692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Rockwell" panose="02060603020205020403" pitchFamily="18" charset="0"/>
              </a:rPr>
              <a:t>Global Positioning System [GPS]</a:t>
            </a:r>
            <a:endParaRPr lang="en-IN" sz="3200" dirty="0">
              <a:solidFill>
                <a:schemeClr val="tx1"/>
              </a:solidFill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634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F96193-E680-49E1-3BCB-06D11107DC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CFF9F8-1FA9-7E51-4427-7C220FF2B0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583"/>
          <a:stretch/>
        </p:blipFill>
        <p:spPr>
          <a:xfrm>
            <a:off x="3221720" y="1485900"/>
            <a:ext cx="2700560" cy="2171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90503A-FB0F-5C92-D5D4-4396257F7D54}"/>
              </a:ext>
            </a:extLst>
          </p:cNvPr>
          <p:cNvSpPr txBox="1"/>
          <p:nvPr/>
        </p:nvSpPr>
        <p:spPr>
          <a:xfrm>
            <a:off x="1110853" y="585788"/>
            <a:ext cx="6922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Rockwell" panose="02060603020205020403" pitchFamily="18" charset="0"/>
              </a:rPr>
              <a:t>Global Positioning System [GPS]</a:t>
            </a:r>
            <a:endParaRPr lang="en-IN" sz="3200" dirty="0">
              <a:solidFill>
                <a:schemeClr val="tx1"/>
              </a:solidFill>
              <a:latin typeface="Rockwell" panose="020606030202050204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AD22E7-484E-727B-D09F-58C0AA9DAC97}"/>
              </a:ext>
            </a:extLst>
          </p:cNvPr>
          <p:cNvSpPr txBox="1"/>
          <p:nvPr/>
        </p:nvSpPr>
        <p:spPr>
          <a:xfrm>
            <a:off x="809030" y="1653481"/>
            <a:ext cx="2519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Sufficiently Long Range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53421C-9249-40F7-642C-C55D1BBFC0C6}"/>
              </a:ext>
            </a:extLst>
          </p:cNvPr>
          <p:cNvSpPr txBox="1"/>
          <p:nvPr/>
        </p:nvSpPr>
        <p:spPr>
          <a:xfrm>
            <a:off x="809030" y="2402473"/>
            <a:ext cx="24126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Reliable connection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110579-CBD3-81A4-A2AA-2E2E62A59A1D}"/>
              </a:ext>
            </a:extLst>
          </p:cNvPr>
          <p:cNvSpPr txBox="1"/>
          <p:nvPr/>
        </p:nvSpPr>
        <p:spPr>
          <a:xfrm>
            <a:off x="809030" y="3210819"/>
            <a:ext cx="25199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Specially developed for positioning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B79F5-40EC-E31A-A18C-39A9D7C4C848}"/>
              </a:ext>
            </a:extLst>
          </p:cNvPr>
          <p:cNvSpPr txBox="1"/>
          <p:nvPr/>
        </p:nvSpPr>
        <p:spPr>
          <a:xfrm>
            <a:off x="5815014" y="1653481"/>
            <a:ext cx="24126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Works in remote areas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E9A0FC-4513-FC77-BF02-C800AA7DF27D}"/>
              </a:ext>
            </a:extLst>
          </p:cNvPr>
          <p:cNvSpPr txBox="1"/>
          <p:nvPr/>
        </p:nvSpPr>
        <p:spPr>
          <a:xfrm>
            <a:off x="5815014" y="2402473"/>
            <a:ext cx="24126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sz="1600" dirty="0">
                <a:solidFill>
                  <a:schemeClr val="bg1"/>
                </a:solidFill>
                <a:latin typeface="Bahnschrift Light" panose="020B0502040204020203" pitchFamily="34" charset="0"/>
              </a:rPr>
              <a:t>Precise positioning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3DAC5E-1781-7E4E-2587-633EC7D835D9}"/>
              </a:ext>
            </a:extLst>
          </p:cNvPr>
          <p:cNvSpPr txBox="1"/>
          <p:nvPr/>
        </p:nvSpPr>
        <p:spPr>
          <a:xfrm>
            <a:off x="5514975" y="3218766"/>
            <a:ext cx="27663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sz="1600" dirty="0">
                <a:solidFill>
                  <a:schemeClr val="tx2"/>
                </a:solidFill>
                <a:latin typeface="Bahnschrift Light" panose="020B0502040204020203" pitchFamily="34" charset="0"/>
              </a:rPr>
              <a:t>Can be implemented using inhouse technologies [</a:t>
            </a:r>
            <a:r>
              <a:rPr lang="en-IN" sz="1600" dirty="0" err="1">
                <a:solidFill>
                  <a:schemeClr val="tx2"/>
                </a:solidFill>
                <a:latin typeface="Bahnschrift Light" panose="020B0502040204020203" pitchFamily="34" charset="0"/>
              </a:rPr>
              <a:t>NavIC</a:t>
            </a:r>
            <a:r>
              <a:rPr lang="en-IN" sz="1600" dirty="0">
                <a:solidFill>
                  <a:schemeClr val="tx2"/>
                </a:solidFill>
                <a:latin typeface="Bahnschrift Light" panose="020B0502040204020203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912282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B66207-B6F2-4109-B96A-B2F4011C24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3" name="geofencing">
            <a:hlinkClick r:id="" action="ppaction://media"/>
            <a:extLst>
              <a:ext uri="{FF2B5EF4-FFF2-40B4-BE49-F238E27FC236}">
                <a16:creationId xmlns:a16="http://schemas.microsoft.com/office/drawing/2014/main" id="{93B9E9CB-AF4A-6ED6-A18A-5240B75820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4041BB-0ACD-0DC2-D829-E104301C85D6}"/>
              </a:ext>
            </a:extLst>
          </p:cNvPr>
          <p:cNvSpPr txBox="1"/>
          <p:nvPr/>
        </p:nvSpPr>
        <p:spPr>
          <a:xfrm>
            <a:off x="-9306046" y="462677"/>
            <a:ext cx="9143800" cy="707886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</a:rPr>
              <a:t>      Supervisor Section</a:t>
            </a:r>
            <a:endParaRPr lang="en-IN" sz="4000" dirty="0">
              <a:solidFill>
                <a:schemeClr val="bg1">
                  <a:lumMod val="95000"/>
                </a:schemeClr>
              </a:solidFill>
              <a:latin typeface="Rockwell" panose="02060603020205020403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3AE715-DAC8-5E78-1342-1A80C947532A}"/>
              </a:ext>
            </a:extLst>
          </p:cNvPr>
          <p:cNvSpPr txBox="1">
            <a:spLocks/>
          </p:cNvSpPr>
          <p:nvPr/>
        </p:nvSpPr>
        <p:spPr>
          <a:xfrm>
            <a:off x="-7248846" y="1797225"/>
            <a:ext cx="7086600" cy="334627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Blip>
                <a:blip r:embed="rId5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Ability to allocate sectors and subsectors to personnel.</a:t>
            </a:r>
          </a:p>
          <a:p>
            <a:pPr marL="342900" indent="-342900">
              <a:buBlip>
                <a:blip r:embed="rId5"/>
              </a:buBlip>
            </a:pPr>
            <a:endParaRPr lang="en-US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5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Personnel Recommendation Algorithm.</a:t>
            </a:r>
          </a:p>
          <a:p>
            <a:pPr marL="342900" indent="-342900">
              <a:buBlip>
                <a:blip r:embed="rId5"/>
              </a:buBlip>
            </a:pPr>
            <a:endParaRPr lang="en-US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5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Live personnel tracking</a:t>
            </a:r>
          </a:p>
          <a:p>
            <a:pPr marL="342900" indent="-342900">
              <a:buBlip>
                <a:blip r:embed="rId5"/>
              </a:buBlip>
            </a:pPr>
            <a:endParaRPr lang="en-US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5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Notification incase of duty violation.</a:t>
            </a:r>
            <a:endParaRPr lang="en-IN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BDE6F1-5F8C-BA61-D31A-9F9D1CC544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11792" y="2571750"/>
            <a:ext cx="1911064" cy="38275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631358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C5D3A6-3DFF-F62A-E231-BB92D8E0EC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794062-6E2F-BE0C-FABC-8BE85EB70520}"/>
              </a:ext>
            </a:extLst>
          </p:cNvPr>
          <p:cNvSpPr txBox="1"/>
          <p:nvPr/>
        </p:nvSpPr>
        <p:spPr>
          <a:xfrm>
            <a:off x="0" y="321600"/>
            <a:ext cx="9143800" cy="707886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>
                    <a:lumMod val="95000"/>
                  </a:schemeClr>
                </a:solidFill>
                <a:latin typeface="Rockwell" panose="02060603020205020403" pitchFamily="18" charset="0"/>
              </a:rPr>
              <a:t>      Supervisor Section</a:t>
            </a:r>
            <a:endParaRPr lang="en-IN" sz="4000" dirty="0">
              <a:solidFill>
                <a:schemeClr val="bg1">
                  <a:lumMod val="95000"/>
                </a:schemeClr>
              </a:solidFill>
              <a:latin typeface="Rockwell" panose="02060603020205020403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101BC82-48FC-4230-EDE0-EDEC5E6AF5BB}"/>
              </a:ext>
            </a:extLst>
          </p:cNvPr>
          <p:cNvSpPr txBox="1">
            <a:spLocks/>
          </p:cNvSpPr>
          <p:nvPr/>
        </p:nvSpPr>
        <p:spPr>
          <a:xfrm>
            <a:off x="701228" y="1246914"/>
            <a:ext cx="7086600" cy="334627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Ability to allocate sectors and subsectors to personnel.</a:t>
            </a:r>
          </a:p>
          <a:p>
            <a:pPr marL="342900" indent="-342900">
              <a:buBlip>
                <a:blip r:embed="rId2"/>
              </a:buBlip>
            </a:pPr>
            <a:endParaRPr lang="en-US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Personnel Recommendation Algorithm.</a:t>
            </a:r>
          </a:p>
          <a:p>
            <a:pPr marL="342900" indent="-342900">
              <a:buBlip>
                <a:blip r:embed="rId2"/>
              </a:buBlip>
            </a:pPr>
            <a:endParaRPr lang="en-US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Live personnel tracking</a:t>
            </a:r>
          </a:p>
          <a:p>
            <a:pPr marL="342900" indent="-342900">
              <a:buBlip>
                <a:blip r:embed="rId2"/>
              </a:buBlip>
            </a:pPr>
            <a:endParaRPr lang="en-US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  <a:p>
            <a:pPr marL="342900" indent="-342900">
              <a:buBlip>
                <a:blip r:embed="rId2"/>
              </a:buBlip>
            </a:pPr>
            <a:r>
              <a:rPr lang="en-US" sz="2000" dirty="0">
                <a:solidFill>
                  <a:schemeClr val="tx1"/>
                </a:solidFill>
                <a:latin typeface="Bahnschrift Light" panose="020B0502040204020203" pitchFamily="34" charset="0"/>
              </a:rPr>
              <a:t>Notification incase of duty violation.</a:t>
            </a:r>
            <a:endParaRPr lang="en-IN" sz="2000" dirty="0">
              <a:solidFill>
                <a:schemeClr val="tx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6FC1E2-B5E4-2AE3-DEA0-6B597AB2B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3271" y="1315959"/>
            <a:ext cx="1911064" cy="38275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037585-F85F-3A33-ACE3-7F76629BE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27538" y="3229729"/>
            <a:ext cx="1841738" cy="37307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39700" dir="738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20356076" lon="20128255" rev="636444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4E0660-C896-0A1B-1168-752734B231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0098" y="5251747"/>
            <a:ext cx="1948859" cy="392540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653344" lon="21404447" rev="21550889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4E52F1-8B7E-D27E-80B2-2D67E39502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8215" y="3467722"/>
            <a:ext cx="1919813" cy="39164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14300" dir="636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20289471" lon="1437322" rev="21122243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72689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655</Words>
  <Application>Microsoft Office PowerPoint</Application>
  <PresentationFormat>On-screen Show (16:9)</PresentationFormat>
  <Paragraphs>177</Paragraphs>
  <Slides>19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Amatic SC</vt:lpstr>
      <vt:lpstr>Merriweather</vt:lpstr>
      <vt:lpstr>Amatic</vt:lpstr>
      <vt:lpstr>Rockwell</vt:lpstr>
      <vt:lpstr>Bahnschrift Light</vt:lpstr>
      <vt:lpstr>Eras Medium ITC</vt:lpstr>
      <vt:lpstr>Arial</vt:lpstr>
      <vt:lpstr>Candara Light</vt:lpstr>
      <vt:lpstr>Tw Cen MT</vt:lpstr>
      <vt:lpstr>Nathaniel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Faiz Ahmed</cp:lastModifiedBy>
  <cp:revision>4</cp:revision>
  <dcterms:modified xsi:type="dcterms:W3CDTF">2023-03-25T06:44:42Z</dcterms:modified>
</cp:coreProperties>
</file>